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9" r:id="rId1"/>
  </p:sldMasterIdLst>
  <p:notesMasterIdLst>
    <p:notesMasterId r:id="rId50"/>
  </p:notes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8" r:id="rId41"/>
    <p:sldId id="319" r:id="rId42"/>
    <p:sldId id="320" r:id="rId43"/>
    <p:sldId id="321" r:id="rId44"/>
    <p:sldId id="322" r:id="rId45"/>
    <p:sldId id="316" r:id="rId46"/>
    <p:sldId id="317" r:id="rId47"/>
    <p:sldId id="323" r:id="rId48"/>
    <p:sldId id="32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50"/>
    <p:restoredTop sz="96291"/>
  </p:normalViewPr>
  <p:slideViewPr>
    <p:cSldViewPr snapToGrid="0" snapToObjects="1">
      <p:cViewPr varScale="1">
        <p:scale>
          <a:sx n="127" d="100"/>
          <a:sy n="127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A2712-5432-AD48-A69E-5D6D9DD689DB}" type="datetimeFigureOut">
              <a:rPr lang="it-IT" smtClean="0"/>
              <a:t>16/04/20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FDFBB-FD62-DB40-BA6E-9142743557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5477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E71E6-6933-874A-97F2-C0285A41AE16}" type="datetime1">
              <a:rPr lang="it-IT" smtClean="0"/>
              <a:t>16/04/20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72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8EC04-509F-0044-A3C5-DCDF9737714F}" type="datetime1">
              <a:rPr lang="it-IT" smtClean="0"/>
              <a:t>16/04/20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911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D41E-87CD-C440-8DDC-0C79FD22A609}" type="datetime1">
              <a:rPr lang="it-IT" smtClean="0"/>
              <a:t>16/04/20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876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10000-5906-DA4B-A052-D7E1044F3876}" type="datetime1">
              <a:rPr lang="it-IT" smtClean="0"/>
              <a:t>16/04/20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756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42CBE82-10F1-FF46-9D56-DB768866CD09}" type="datetime1">
              <a:rPr lang="it-IT" smtClean="0"/>
              <a:t>16/04/20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it-IT"/>
              <a:t>Microservices | Federico Peruzzi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729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EFAA0-CE1F-9F42-9011-EC46084942AD}" type="datetime1">
              <a:rPr lang="it-IT" smtClean="0"/>
              <a:t>16/04/20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146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D3844-AC10-9D46-82F1-D30CC03E6B31}" type="datetime1">
              <a:rPr lang="it-IT" smtClean="0"/>
              <a:t>16/04/20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8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091-6285-D34B-A98B-8D0F6126C4A8}" type="datetime1">
              <a:rPr lang="it-IT" smtClean="0"/>
              <a:t>16/04/20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1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9716-3D88-8944-A8E5-BC61F923AD14}" type="datetime1">
              <a:rPr lang="it-IT" smtClean="0"/>
              <a:t>16/04/20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23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60DF-98D8-734E-95D5-B7A585F13BF4}" type="datetime1">
              <a:rPr lang="it-IT" smtClean="0"/>
              <a:t>16/04/20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409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E2D1F-351F-0C43-8B55-6B91B1E56607}" type="datetime1">
              <a:rPr lang="it-IT" smtClean="0"/>
              <a:t>16/04/20</a:t>
            </a:fld>
            <a:endParaRPr lang="it-IT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185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71FB3D5-2B04-294D-BAF8-1011291F7003}" type="datetime1">
              <a:rPr lang="it-IT" smtClean="0"/>
              <a:t>16/04/20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it-IT"/>
              <a:t>Microservices | Federico Peruzzi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ECAA797-3D9B-B147-83EF-E89FB85545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206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28.svg"/><Relationship Id="rId3" Type="http://schemas.openxmlformats.org/officeDocument/2006/relationships/image" Target="../media/image30.svg"/><Relationship Id="rId7" Type="http://schemas.openxmlformats.org/officeDocument/2006/relationships/image" Target="../media/image94.svg"/><Relationship Id="rId12" Type="http://schemas.openxmlformats.org/officeDocument/2006/relationships/image" Target="../media/image2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5" Type="http://schemas.openxmlformats.org/officeDocument/2006/relationships/image" Target="../media/image26.svg"/><Relationship Id="rId10" Type="http://schemas.openxmlformats.org/officeDocument/2006/relationships/image" Target="../media/image97.png"/><Relationship Id="rId4" Type="http://schemas.openxmlformats.org/officeDocument/2006/relationships/image" Target="../media/image25.png"/><Relationship Id="rId9" Type="http://schemas.openxmlformats.org/officeDocument/2006/relationships/image" Target="../media/image9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13" Type="http://schemas.openxmlformats.org/officeDocument/2006/relationships/image" Target="../media/image110.png"/><Relationship Id="rId18" Type="http://schemas.openxmlformats.org/officeDocument/2006/relationships/image" Target="../media/image115.svg"/><Relationship Id="rId26" Type="http://schemas.openxmlformats.org/officeDocument/2006/relationships/image" Target="../media/image123.svg"/><Relationship Id="rId3" Type="http://schemas.openxmlformats.org/officeDocument/2006/relationships/image" Target="../media/image10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sv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2" Type="http://schemas.openxmlformats.org/officeDocument/2006/relationships/image" Target="../media/image99.png"/><Relationship Id="rId16" Type="http://schemas.openxmlformats.org/officeDocument/2006/relationships/image" Target="../media/image113.svg"/><Relationship Id="rId20" Type="http://schemas.openxmlformats.org/officeDocument/2006/relationships/image" Target="../media/image1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11" Type="http://schemas.openxmlformats.org/officeDocument/2006/relationships/image" Target="../media/image108.png"/><Relationship Id="rId24" Type="http://schemas.openxmlformats.org/officeDocument/2006/relationships/image" Target="../media/image121.sv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10" Type="http://schemas.openxmlformats.org/officeDocument/2006/relationships/image" Target="../media/image107.svg"/><Relationship Id="rId19" Type="http://schemas.openxmlformats.org/officeDocument/2006/relationships/image" Target="../media/image116.png"/><Relationship Id="rId4" Type="http://schemas.openxmlformats.org/officeDocument/2006/relationships/image" Target="../media/image101.sv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svg"/><Relationship Id="rId7" Type="http://schemas.openxmlformats.org/officeDocument/2006/relationships/image" Target="../media/image129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sv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18" Type="http://schemas.openxmlformats.org/officeDocument/2006/relationships/image" Target="../media/image154.svg"/><Relationship Id="rId26" Type="http://schemas.openxmlformats.org/officeDocument/2006/relationships/image" Target="../media/image6.svg"/><Relationship Id="rId3" Type="http://schemas.openxmlformats.org/officeDocument/2006/relationships/image" Target="../media/image139.jpg"/><Relationship Id="rId21" Type="http://schemas.openxmlformats.org/officeDocument/2006/relationships/image" Target="../media/image157.png"/><Relationship Id="rId7" Type="http://schemas.openxmlformats.org/officeDocument/2006/relationships/image" Target="../media/image143.png"/><Relationship Id="rId12" Type="http://schemas.openxmlformats.org/officeDocument/2006/relationships/image" Target="../media/image148.svg"/><Relationship Id="rId17" Type="http://schemas.openxmlformats.org/officeDocument/2006/relationships/image" Target="../media/image153.png"/><Relationship Id="rId25" Type="http://schemas.openxmlformats.org/officeDocument/2006/relationships/image" Target="../media/image5.png"/><Relationship Id="rId33" Type="http://schemas.openxmlformats.org/officeDocument/2006/relationships/image" Target="../media/image167.png"/><Relationship Id="rId2" Type="http://schemas.openxmlformats.org/officeDocument/2006/relationships/image" Target="../media/image138.png"/><Relationship Id="rId16" Type="http://schemas.openxmlformats.org/officeDocument/2006/relationships/image" Target="../media/image152.svg"/><Relationship Id="rId20" Type="http://schemas.openxmlformats.org/officeDocument/2006/relationships/image" Target="../media/image156.sv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svg"/><Relationship Id="rId32" Type="http://schemas.openxmlformats.org/officeDocument/2006/relationships/image" Target="../media/image166.png"/><Relationship Id="rId5" Type="http://schemas.openxmlformats.org/officeDocument/2006/relationships/image" Target="../media/image141.jp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2.svg"/><Relationship Id="rId10" Type="http://schemas.openxmlformats.org/officeDocument/2006/relationships/image" Target="../media/image146.svg"/><Relationship Id="rId19" Type="http://schemas.openxmlformats.org/officeDocument/2006/relationships/image" Target="../media/image155.png"/><Relationship Id="rId31" Type="http://schemas.openxmlformats.org/officeDocument/2006/relationships/image" Target="../media/image165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svg"/><Relationship Id="rId22" Type="http://schemas.openxmlformats.org/officeDocument/2006/relationships/image" Target="../media/image158.svg"/><Relationship Id="rId27" Type="http://schemas.openxmlformats.org/officeDocument/2006/relationships/image" Target="../media/image161.png"/><Relationship Id="rId30" Type="http://schemas.openxmlformats.org/officeDocument/2006/relationships/image" Target="../media/image164.svg"/><Relationship Id="rId8" Type="http://schemas.openxmlformats.org/officeDocument/2006/relationships/image" Target="../media/image14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tiff"/><Relationship Id="rId4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84.svg"/><Relationship Id="rId18" Type="http://schemas.openxmlformats.org/officeDocument/2006/relationships/image" Target="../media/image186.png"/><Relationship Id="rId3" Type="http://schemas.openxmlformats.org/officeDocument/2006/relationships/image" Target="../media/image182.svg"/><Relationship Id="rId21" Type="http://schemas.openxmlformats.org/officeDocument/2006/relationships/image" Target="../media/image189.svg"/><Relationship Id="rId7" Type="http://schemas.openxmlformats.org/officeDocument/2006/relationships/image" Target="../media/image154.svg"/><Relationship Id="rId12" Type="http://schemas.openxmlformats.org/officeDocument/2006/relationships/image" Target="../media/image183.png"/><Relationship Id="rId17" Type="http://schemas.openxmlformats.org/officeDocument/2006/relationships/image" Target="../media/image76.svg"/><Relationship Id="rId2" Type="http://schemas.openxmlformats.org/officeDocument/2006/relationships/image" Target="../media/image181.png"/><Relationship Id="rId16" Type="http://schemas.openxmlformats.org/officeDocument/2006/relationships/image" Target="../media/image185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64.svg"/><Relationship Id="rId5" Type="http://schemas.openxmlformats.org/officeDocument/2006/relationships/image" Target="../media/image152.svg"/><Relationship Id="rId15" Type="http://schemas.openxmlformats.org/officeDocument/2006/relationships/image" Target="../media/image119.svg"/><Relationship Id="rId10" Type="http://schemas.openxmlformats.org/officeDocument/2006/relationships/image" Target="../media/image163.png"/><Relationship Id="rId19" Type="http://schemas.openxmlformats.org/officeDocument/2006/relationships/image" Target="../media/image187.svg"/><Relationship Id="rId4" Type="http://schemas.openxmlformats.org/officeDocument/2006/relationships/image" Target="../media/image151.png"/><Relationship Id="rId9" Type="http://schemas.openxmlformats.org/officeDocument/2006/relationships/image" Target="../media/image156.svg"/><Relationship Id="rId1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19.svg"/><Relationship Id="rId18" Type="http://schemas.openxmlformats.org/officeDocument/2006/relationships/image" Target="../media/image188.png"/><Relationship Id="rId3" Type="http://schemas.openxmlformats.org/officeDocument/2006/relationships/image" Target="../media/image152.svg"/><Relationship Id="rId7" Type="http://schemas.openxmlformats.org/officeDocument/2006/relationships/image" Target="../media/image156.svg"/><Relationship Id="rId12" Type="http://schemas.openxmlformats.org/officeDocument/2006/relationships/image" Target="../media/image118.png"/><Relationship Id="rId17" Type="http://schemas.openxmlformats.org/officeDocument/2006/relationships/image" Target="../media/image187.svg"/><Relationship Id="rId2" Type="http://schemas.openxmlformats.org/officeDocument/2006/relationships/image" Target="../media/image151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84.svg"/><Relationship Id="rId5" Type="http://schemas.openxmlformats.org/officeDocument/2006/relationships/image" Target="../media/image154.svg"/><Relationship Id="rId15" Type="http://schemas.openxmlformats.org/officeDocument/2006/relationships/image" Target="../media/image76.svg"/><Relationship Id="rId10" Type="http://schemas.openxmlformats.org/officeDocument/2006/relationships/image" Target="../media/image183.png"/><Relationship Id="rId19" Type="http://schemas.openxmlformats.org/officeDocument/2006/relationships/image" Target="../media/image189.svg"/><Relationship Id="rId4" Type="http://schemas.openxmlformats.org/officeDocument/2006/relationships/image" Target="../media/image153.png"/><Relationship Id="rId9" Type="http://schemas.openxmlformats.org/officeDocument/2006/relationships/image" Target="../media/image164.svg"/><Relationship Id="rId14" Type="http://schemas.openxmlformats.org/officeDocument/2006/relationships/image" Target="../media/image1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19.svg"/><Relationship Id="rId18" Type="http://schemas.openxmlformats.org/officeDocument/2006/relationships/image" Target="../media/image188.png"/><Relationship Id="rId3" Type="http://schemas.openxmlformats.org/officeDocument/2006/relationships/image" Target="../media/image152.svg"/><Relationship Id="rId7" Type="http://schemas.openxmlformats.org/officeDocument/2006/relationships/image" Target="../media/image156.svg"/><Relationship Id="rId12" Type="http://schemas.openxmlformats.org/officeDocument/2006/relationships/image" Target="../media/image118.png"/><Relationship Id="rId17" Type="http://schemas.openxmlformats.org/officeDocument/2006/relationships/image" Target="../media/image187.svg"/><Relationship Id="rId2" Type="http://schemas.openxmlformats.org/officeDocument/2006/relationships/image" Target="../media/image151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84.svg"/><Relationship Id="rId5" Type="http://schemas.openxmlformats.org/officeDocument/2006/relationships/image" Target="../media/image154.svg"/><Relationship Id="rId15" Type="http://schemas.openxmlformats.org/officeDocument/2006/relationships/image" Target="../media/image76.svg"/><Relationship Id="rId10" Type="http://schemas.openxmlformats.org/officeDocument/2006/relationships/image" Target="../media/image183.png"/><Relationship Id="rId19" Type="http://schemas.openxmlformats.org/officeDocument/2006/relationships/image" Target="../media/image189.svg"/><Relationship Id="rId4" Type="http://schemas.openxmlformats.org/officeDocument/2006/relationships/image" Target="../media/image153.png"/><Relationship Id="rId9" Type="http://schemas.openxmlformats.org/officeDocument/2006/relationships/image" Target="../media/image164.svg"/><Relationship Id="rId14" Type="http://schemas.openxmlformats.org/officeDocument/2006/relationships/image" Target="../media/image1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19.svg"/><Relationship Id="rId18" Type="http://schemas.openxmlformats.org/officeDocument/2006/relationships/image" Target="../media/image188.png"/><Relationship Id="rId3" Type="http://schemas.openxmlformats.org/officeDocument/2006/relationships/image" Target="../media/image152.svg"/><Relationship Id="rId21" Type="http://schemas.openxmlformats.org/officeDocument/2006/relationships/image" Target="../media/image30.svg"/><Relationship Id="rId7" Type="http://schemas.openxmlformats.org/officeDocument/2006/relationships/image" Target="../media/image156.svg"/><Relationship Id="rId12" Type="http://schemas.openxmlformats.org/officeDocument/2006/relationships/image" Target="../media/image118.png"/><Relationship Id="rId17" Type="http://schemas.openxmlformats.org/officeDocument/2006/relationships/image" Target="../media/image187.svg"/><Relationship Id="rId2" Type="http://schemas.openxmlformats.org/officeDocument/2006/relationships/image" Target="../media/image151.png"/><Relationship Id="rId16" Type="http://schemas.openxmlformats.org/officeDocument/2006/relationships/image" Target="../media/image18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84.svg"/><Relationship Id="rId5" Type="http://schemas.openxmlformats.org/officeDocument/2006/relationships/image" Target="../media/image154.svg"/><Relationship Id="rId15" Type="http://schemas.openxmlformats.org/officeDocument/2006/relationships/image" Target="../media/image76.svg"/><Relationship Id="rId23" Type="http://schemas.openxmlformats.org/officeDocument/2006/relationships/image" Target="../media/image26.svg"/><Relationship Id="rId10" Type="http://schemas.openxmlformats.org/officeDocument/2006/relationships/image" Target="../media/image183.png"/><Relationship Id="rId19" Type="http://schemas.openxmlformats.org/officeDocument/2006/relationships/image" Target="../media/image189.svg"/><Relationship Id="rId4" Type="http://schemas.openxmlformats.org/officeDocument/2006/relationships/image" Target="../media/image153.png"/><Relationship Id="rId9" Type="http://schemas.openxmlformats.org/officeDocument/2006/relationships/image" Target="../media/image164.svg"/><Relationship Id="rId14" Type="http://schemas.openxmlformats.org/officeDocument/2006/relationships/image" Target="../media/image185.png"/><Relationship Id="rId2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19.svg"/><Relationship Id="rId18" Type="http://schemas.openxmlformats.org/officeDocument/2006/relationships/image" Target="../media/image188.png"/><Relationship Id="rId3" Type="http://schemas.openxmlformats.org/officeDocument/2006/relationships/image" Target="../media/image152.svg"/><Relationship Id="rId21" Type="http://schemas.openxmlformats.org/officeDocument/2006/relationships/image" Target="../media/image38.svg"/><Relationship Id="rId7" Type="http://schemas.openxmlformats.org/officeDocument/2006/relationships/image" Target="../media/image156.svg"/><Relationship Id="rId12" Type="http://schemas.openxmlformats.org/officeDocument/2006/relationships/image" Target="../media/image118.png"/><Relationship Id="rId17" Type="http://schemas.openxmlformats.org/officeDocument/2006/relationships/image" Target="../media/image187.svg"/><Relationship Id="rId2" Type="http://schemas.openxmlformats.org/officeDocument/2006/relationships/image" Target="../media/image151.png"/><Relationship Id="rId16" Type="http://schemas.openxmlformats.org/officeDocument/2006/relationships/image" Target="../media/image186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84.svg"/><Relationship Id="rId5" Type="http://schemas.openxmlformats.org/officeDocument/2006/relationships/image" Target="../media/image154.svg"/><Relationship Id="rId15" Type="http://schemas.openxmlformats.org/officeDocument/2006/relationships/image" Target="../media/image76.svg"/><Relationship Id="rId23" Type="http://schemas.openxmlformats.org/officeDocument/2006/relationships/image" Target="../media/image36.svg"/><Relationship Id="rId10" Type="http://schemas.openxmlformats.org/officeDocument/2006/relationships/image" Target="../media/image183.png"/><Relationship Id="rId19" Type="http://schemas.openxmlformats.org/officeDocument/2006/relationships/image" Target="../media/image189.svg"/><Relationship Id="rId4" Type="http://schemas.openxmlformats.org/officeDocument/2006/relationships/image" Target="../media/image153.png"/><Relationship Id="rId9" Type="http://schemas.openxmlformats.org/officeDocument/2006/relationships/image" Target="../media/image164.svg"/><Relationship Id="rId14" Type="http://schemas.openxmlformats.org/officeDocument/2006/relationships/image" Target="../media/image185.png"/><Relationship Id="rId2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7" Type="http://schemas.openxmlformats.org/officeDocument/2006/relationships/image" Target="../media/image192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sv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sv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svg"/><Relationship Id="rId7" Type="http://schemas.openxmlformats.org/officeDocument/2006/relationships/image" Target="../media/image206.sv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6.svg"/><Relationship Id="rId5" Type="http://schemas.openxmlformats.org/officeDocument/2006/relationships/image" Target="../media/image204.svg"/><Relationship Id="rId10" Type="http://schemas.openxmlformats.org/officeDocument/2006/relationships/image" Target="../media/image25.png"/><Relationship Id="rId4" Type="http://schemas.openxmlformats.org/officeDocument/2006/relationships/image" Target="../media/image203.png"/><Relationship Id="rId9" Type="http://schemas.openxmlformats.org/officeDocument/2006/relationships/image" Target="../media/image208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svg"/><Relationship Id="rId7" Type="http://schemas.openxmlformats.org/officeDocument/2006/relationships/image" Target="../media/image206.sv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6.svg"/><Relationship Id="rId5" Type="http://schemas.openxmlformats.org/officeDocument/2006/relationships/image" Target="../media/image204.svg"/><Relationship Id="rId10" Type="http://schemas.openxmlformats.org/officeDocument/2006/relationships/image" Target="../media/image25.png"/><Relationship Id="rId4" Type="http://schemas.openxmlformats.org/officeDocument/2006/relationships/image" Target="../media/image203.png"/><Relationship Id="rId9" Type="http://schemas.openxmlformats.org/officeDocument/2006/relationships/image" Target="../media/image208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4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2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42.svg"/><Relationship Id="rId5" Type="http://schemas.openxmlformats.org/officeDocument/2006/relationships/image" Target="../media/image28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svg"/><Relationship Id="rId21" Type="http://schemas.openxmlformats.org/officeDocument/2006/relationships/image" Target="../media/image68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5" Type="http://schemas.openxmlformats.org/officeDocument/2006/relationships/image" Target="../media/image72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24" Type="http://schemas.openxmlformats.org/officeDocument/2006/relationships/image" Target="../media/image71.pn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23" Type="http://schemas.openxmlformats.org/officeDocument/2006/relationships/image" Target="../media/image70.sv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1F11D7-59B3-6640-8D02-F3934378B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7991" y="2210463"/>
            <a:ext cx="5743493" cy="909886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 err="1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Microservices</a:t>
            </a:r>
            <a:endParaRPr lang="it-IT" sz="3600" b="1" dirty="0">
              <a:solidFill>
                <a:schemeClr val="accent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458A7F9-689B-AE47-BB88-40BD0C2F0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1957" y="3120349"/>
            <a:ext cx="1595562" cy="508786"/>
          </a:xfrm>
        </p:spPr>
        <p:txBody>
          <a:bodyPr>
            <a:normAutofit fontScale="92500"/>
          </a:bodyPr>
          <a:lstStyle/>
          <a:p>
            <a:r>
              <a:rPr lang="it-IT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Starter-kit</a:t>
            </a: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83C0BC8E-B3F1-1748-8035-25178C6E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Microservices</a:t>
            </a:r>
            <a:r>
              <a:rPr lang="it-IT" dirty="0"/>
              <a:t> | Federico Peruzzi</a:t>
            </a:r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6ED6091F-6715-204E-871F-586752B29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366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10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042ADE7-1067-274B-AE50-37648E754DB6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it-IT" cap="all" dirty="0" err="1">
                <a:solidFill>
                  <a:schemeClr val="accent5"/>
                </a:solidFill>
                <a:latin typeface="+mn-lt"/>
              </a:rPr>
              <a:t>Decentralized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 Data Management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60A4AE4-5917-3A46-9646-555EB747C3C2}"/>
              </a:ext>
            </a:extLst>
          </p:cNvPr>
          <p:cNvGrpSpPr/>
          <p:nvPr/>
        </p:nvGrpSpPr>
        <p:grpSpPr>
          <a:xfrm>
            <a:off x="7824200" y="1107560"/>
            <a:ext cx="3845259" cy="1916844"/>
            <a:chOff x="7824200" y="1107560"/>
            <a:chExt cx="3845259" cy="1916844"/>
          </a:xfrm>
        </p:grpSpPr>
        <p:pic>
          <p:nvPicPr>
            <p:cNvPr id="8" name="Elemento grafico 7">
              <a:extLst>
                <a:ext uri="{FF2B5EF4-FFF2-40B4-BE49-F238E27FC236}">
                  <a16:creationId xmlns:a16="http://schemas.microsoft.com/office/drawing/2014/main" id="{744576C2-4FAA-9B42-BE47-B26DD5D36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24200" y="1558349"/>
              <a:ext cx="576064" cy="576064"/>
            </a:xfrm>
            <a:prstGeom prst="rect">
              <a:avLst/>
            </a:prstGeom>
          </p:spPr>
        </p:pic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13D15F95-7CEB-024D-B0AF-CB6E466C1117}"/>
                </a:ext>
              </a:extLst>
            </p:cNvPr>
            <p:cNvSpPr/>
            <p:nvPr/>
          </p:nvSpPr>
          <p:spPr>
            <a:xfrm>
              <a:off x="8868312" y="1556793"/>
              <a:ext cx="576064" cy="57606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Elemento grafico 9">
              <a:extLst>
                <a:ext uri="{FF2B5EF4-FFF2-40B4-BE49-F238E27FC236}">
                  <a16:creationId xmlns:a16="http://schemas.microsoft.com/office/drawing/2014/main" id="{62802796-2453-1D44-BEAB-DFBD4ABCD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12424" y="1556792"/>
              <a:ext cx="576064" cy="576064"/>
            </a:xfrm>
            <a:prstGeom prst="rect">
              <a:avLst/>
            </a:prstGeom>
          </p:spPr>
        </p:pic>
        <p:pic>
          <p:nvPicPr>
            <p:cNvPr id="11" name="Elemento grafico 10">
              <a:extLst>
                <a:ext uri="{FF2B5EF4-FFF2-40B4-BE49-F238E27FC236}">
                  <a16:creationId xmlns:a16="http://schemas.microsoft.com/office/drawing/2014/main" id="{C392E2D4-57B4-524D-AA1B-A484A742B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08689" y="1107560"/>
              <a:ext cx="316515" cy="316515"/>
            </a:xfrm>
            <a:prstGeom prst="rect">
              <a:avLst/>
            </a:prstGeom>
          </p:spPr>
        </p:pic>
        <p:pic>
          <p:nvPicPr>
            <p:cNvPr id="12" name="Elemento grafico 11">
              <a:extLst>
                <a:ext uri="{FF2B5EF4-FFF2-40B4-BE49-F238E27FC236}">
                  <a16:creationId xmlns:a16="http://schemas.microsoft.com/office/drawing/2014/main" id="{6F429D8F-2C82-EA4E-A111-AA143D1E6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108687" y="1688122"/>
              <a:ext cx="316516" cy="316516"/>
            </a:xfrm>
            <a:prstGeom prst="rect">
              <a:avLst/>
            </a:prstGeom>
          </p:spPr>
        </p:pic>
        <p:pic>
          <p:nvPicPr>
            <p:cNvPr id="13" name="Elemento grafico 12">
              <a:extLst>
                <a:ext uri="{FF2B5EF4-FFF2-40B4-BE49-F238E27FC236}">
                  <a16:creationId xmlns:a16="http://schemas.microsoft.com/office/drawing/2014/main" id="{AAD91190-772C-6448-B868-6EE6FC3C2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8688" y="2268685"/>
              <a:ext cx="316515" cy="316515"/>
            </a:xfrm>
            <a:prstGeom prst="rect">
              <a:avLst/>
            </a:prstGeom>
          </p:spPr>
        </p:pic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CB6B355C-9EF7-1F44-B4AC-F54EA21EA1CC}"/>
                </a:ext>
              </a:extLst>
            </p:cNvPr>
            <p:cNvCxnSpPr>
              <a:cxnSpLocks/>
            </p:cNvCxnSpPr>
            <p:nvPr/>
          </p:nvCxnSpPr>
          <p:spPr>
            <a:xfrm>
              <a:off x="8490272" y="1846381"/>
              <a:ext cx="2880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BD890ED0-5D34-BD49-9CAF-BC613DB46E8E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88" y="1846380"/>
              <a:ext cx="2880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604AA9E2-A048-F141-B6DF-2A5979D158D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4635" y="1846380"/>
              <a:ext cx="4320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66C793B2-E56D-2949-AB77-527E3D7D6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4635" y="1338779"/>
              <a:ext cx="432048" cy="2195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DA2F4E8-2D10-2A47-BC22-BA6036D0D6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516" y="2157574"/>
              <a:ext cx="460167" cy="1893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Elemento grafico 18">
              <a:extLst>
                <a:ext uri="{FF2B5EF4-FFF2-40B4-BE49-F238E27FC236}">
                  <a16:creationId xmlns:a16="http://schemas.microsoft.com/office/drawing/2014/main" id="{07825B16-ED7D-B547-B4DA-B609263D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50317" y="1653071"/>
              <a:ext cx="383506" cy="383506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70E51F1B-ADB3-2B40-8430-937D569592B7}"/>
                </a:ext>
              </a:extLst>
            </p:cNvPr>
            <p:cNvSpPr txBox="1"/>
            <p:nvPr/>
          </p:nvSpPr>
          <p:spPr>
            <a:xfrm>
              <a:off x="10014347" y="2193407"/>
              <a:ext cx="372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/>
                <a:t>DB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191577AB-BB23-4842-B1EA-0E6426CA5656}"/>
                </a:ext>
              </a:extLst>
            </p:cNvPr>
            <p:cNvSpPr txBox="1"/>
            <p:nvPr/>
          </p:nvSpPr>
          <p:spPr>
            <a:xfrm>
              <a:off x="10864430" y="1968805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Messages</a:t>
              </a:r>
              <a:endParaRPr lang="it-IT" sz="1000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DF0BBCA6-04FD-7449-A2A2-2D3C98BD79BE}"/>
                </a:ext>
              </a:extLst>
            </p:cNvPr>
            <p:cNvSpPr txBox="1"/>
            <p:nvPr/>
          </p:nvSpPr>
          <p:spPr>
            <a:xfrm>
              <a:off x="10988537" y="1394907"/>
              <a:ext cx="5453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Users</a:t>
              </a:r>
              <a:endParaRPr lang="it-IT" sz="1000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9AE5BB35-5834-A34B-87A9-878B8062B534}"/>
                </a:ext>
              </a:extLst>
            </p:cNvPr>
            <p:cNvSpPr txBox="1"/>
            <p:nvPr/>
          </p:nvSpPr>
          <p:spPr>
            <a:xfrm>
              <a:off x="10939771" y="2568030"/>
              <a:ext cx="6543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/>
                <a:t>Friends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ACB3099-FD0B-DC47-96BD-7D1DB3249216}"/>
                </a:ext>
              </a:extLst>
            </p:cNvPr>
            <p:cNvSpPr txBox="1"/>
            <p:nvPr/>
          </p:nvSpPr>
          <p:spPr>
            <a:xfrm>
              <a:off x="8559789" y="2193407"/>
              <a:ext cx="15146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/>
                <a:t>GET </a:t>
              </a:r>
              <a:r>
                <a:rPr lang="it-IT" sz="800" dirty="0" err="1"/>
                <a:t>user</a:t>
              </a:r>
              <a:r>
                <a:rPr lang="it-IT" sz="800" dirty="0"/>
                <a:t>/{id}/friends</a:t>
              </a:r>
              <a:br>
                <a:rPr lang="it-IT" sz="800" dirty="0"/>
              </a:br>
              <a:r>
                <a:rPr lang="it-IT" sz="800" dirty="0"/>
                <a:t>GET </a:t>
              </a:r>
              <a:r>
                <a:rPr lang="it-IT" sz="800" dirty="0" err="1"/>
                <a:t>user</a:t>
              </a:r>
              <a:r>
                <a:rPr lang="it-IT" sz="800" dirty="0"/>
                <a:t>/{id}/</a:t>
              </a:r>
              <a:br>
                <a:rPr lang="it-IT" sz="800" dirty="0"/>
              </a:br>
              <a:r>
                <a:rPr lang="it-IT" sz="800" dirty="0"/>
                <a:t>GET </a:t>
              </a:r>
              <a:r>
                <a:rPr lang="it-IT" sz="800" dirty="0" err="1"/>
                <a:t>user</a:t>
              </a:r>
              <a:r>
                <a:rPr lang="it-IT" sz="800" dirty="0"/>
                <a:t>/{id}/</a:t>
              </a:r>
              <a:r>
                <a:rPr lang="it-IT" sz="800" dirty="0" err="1"/>
                <a:t>messages</a:t>
              </a:r>
              <a:br>
                <a:rPr lang="it-IT" sz="800" dirty="0"/>
              </a:br>
              <a:r>
                <a:rPr lang="it-IT" sz="800" dirty="0"/>
                <a:t>GET </a:t>
              </a:r>
              <a:r>
                <a:rPr lang="it-IT" sz="800" dirty="0" err="1"/>
                <a:t>user</a:t>
              </a:r>
              <a:r>
                <a:rPr lang="it-IT" sz="800" dirty="0"/>
                <a:t>/{id}/</a:t>
              </a:r>
              <a:r>
                <a:rPr lang="it-IT" sz="800" dirty="0" err="1"/>
                <a:t>timeline</a:t>
              </a:r>
              <a:endParaRPr lang="it-IT" sz="800" dirty="0"/>
            </a:p>
            <a:p>
              <a:br>
                <a:rPr lang="it-IT" sz="800" dirty="0"/>
              </a:br>
              <a:endParaRPr lang="it-IT" sz="800" dirty="0"/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82C6E8A-05AF-A948-B810-CE59AE2CADF7}"/>
              </a:ext>
            </a:extLst>
          </p:cNvPr>
          <p:cNvGrpSpPr/>
          <p:nvPr/>
        </p:nvGrpSpPr>
        <p:grpSpPr>
          <a:xfrm>
            <a:off x="158799" y="4027440"/>
            <a:ext cx="4093835" cy="2331879"/>
            <a:chOff x="158799" y="4027440"/>
            <a:chExt cx="4093835" cy="2331879"/>
          </a:xfrm>
        </p:grpSpPr>
        <p:pic>
          <p:nvPicPr>
            <p:cNvPr id="26" name="Elemento grafico 25">
              <a:extLst>
                <a:ext uri="{FF2B5EF4-FFF2-40B4-BE49-F238E27FC236}">
                  <a16:creationId xmlns:a16="http://schemas.microsoft.com/office/drawing/2014/main" id="{F6A8C8AF-7366-0645-96B2-D97A094F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8799" y="5047506"/>
              <a:ext cx="410052" cy="410052"/>
            </a:xfrm>
            <a:prstGeom prst="rect">
              <a:avLst/>
            </a:prstGeom>
          </p:spPr>
        </p:pic>
        <p:pic>
          <p:nvPicPr>
            <p:cNvPr id="27" name="Elemento grafico 26">
              <a:extLst>
                <a:ext uri="{FF2B5EF4-FFF2-40B4-BE49-F238E27FC236}">
                  <a16:creationId xmlns:a16="http://schemas.microsoft.com/office/drawing/2014/main" id="{6C350455-EF47-6645-825D-F4B4B2196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6077" y="4336570"/>
              <a:ext cx="316515" cy="316515"/>
            </a:xfrm>
            <a:prstGeom prst="rect">
              <a:avLst/>
            </a:prstGeom>
          </p:spPr>
        </p:pic>
        <p:pic>
          <p:nvPicPr>
            <p:cNvPr id="28" name="Elemento grafico 27">
              <a:extLst>
                <a:ext uri="{FF2B5EF4-FFF2-40B4-BE49-F238E27FC236}">
                  <a16:creationId xmlns:a16="http://schemas.microsoft.com/office/drawing/2014/main" id="{6EA78F9B-BFF8-354E-B292-CE436C042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324" y="4326894"/>
              <a:ext cx="316515" cy="316515"/>
            </a:xfrm>
            <a:prstGeom prst="rect">
              <a:avLst/>
            </a:prstGeom>
          </p:spPr>
        </p:pic>
        <p:pic>
          <p:nvPicPr>
            <p:cNvPr id="29" name="Elemento grafico 28">
              <a:extLst>
                <a:ext uri="{FF2B5EF4-FFF2-40B4-BE49-F238E27FC236}">
                  <a16:creationId xmlns:a16="http://schemas.microsoft.com/office/drawing/2014/main" id="{5EB2734D-2319-334E-981F-5DEE58539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85319" y="5025124"/>
              <a:ext cx="316516" cy="316516"/>
            </a:xfrm>
            <a:prstGeom prst="rect">
              <a:avLst/>
            </a:prstGeom>
          </p:spPr>
        </p:pic>
        <p:pic>
          <p:nvPicPr>
            <p:cNvPr id="30" name="Elemento grafico 29">
              <a:extLst>
                <a:ext uri="{FF2B5EF4-FFF2-40B4-BE49-F238E27FC236}">
                  <a16:creationId xmlns:a16="http://schemas.microsoft.com/office/drawing/2014/main" id="{24B26F2C-DB97-0C41-AF51-599E85333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91864" y="5725069"/>
              <a:ext cx="316515" cy="316515"/>
            </a:xfrm>
            <a:prstGeom prst="rect">
              <a:avLst/>
            </a:prstGeom>
          </p:spPr>
        </p:pic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60540881-EBBA-EA40-9B56-9E096E7C78D6}"/>
                </a:ext>
              </a:extLst>
            </p:cNvPr>
            <p:cNvCxnSpPr>
              <a:cxnSpLocks/>
            </p:cNvCxnSpPr>
            <p:nvPr/>
          </p:nvCxnSpPr>
          <p:spPr>
            <a:xfrm>
              <a:off x="2363049" y="5181826"/>
              <a:ext cx="2880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543FDC2D-4B96-E94F-BFEC-5173832B3A5F}"/>
                </a:ext>
              </a:extLst>
            </p:cNvPr>
            <p:cNvCxnSpPr>
              <a:cxnSpLocks/>
            </p:cNvCxnSpPr>
            <p:nvPr/>
          </p:nvCxnSpPr>
          <p:spPr>
            <a:xfrm>
              <a:off x="3181267" y="5183382"/>
              <a:ext cx="4320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63CEEE3C-AF98-6D45-B4E5-7123170592A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007" y="4526951"/>
              <a:ext cx="41456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18C63F7B-CAAF-B142-9B14-7C171E1FEBEC}"/>
                </a:ext>
              </a:extLst>
            </p:cNvPr>
            <p:cNvGrpSpPr/>
            <p:nvPr/>
          </p:nvGrpSpPr>
          <p:grpSpPr>
            <a:xfrm>
              <a:off x="1877068" y="4973177"/>
              <a:ext cx="421814" cy="444734"/>
              <a:chOff x="1451488" y="5013177"/>
              <a:chExt cx="576064" cy="576063"/>
            </a:xfrm>
          </p:grpSpPr>
          <p:sp>
            <p:nvSpPr>
              <p:cNvPr id="61" name="Rettangolo con angoli arrotondati 60">
                <a:extLst>
                  <a:ext uri="{FF2B5EF4-FFF2-40B4-BE49-F238E27FC236}">
                    <a16:creationId xmlns:a16="http://schemas.microsoft.com/office/drawing/2014/main" id="{637189E1-E149-094F-8D19-BC9853E2C6AD}"/>
                  </a:ext>
                </a:extLst>
              </p:cNvPr>
              <p:cNvSpPr/>
              <p:nvPr/>
            </p:nvSpPr>
            <p:spPr>
              <a:xfrm>
                <a:off x="1451488" y="5013177"/>
                <a:ext cx="576064" cy="57606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62" name="Elemento grafico 61">
                <a:extLst>
                  <a:ext uri="{FF2B5EF4-FFF2-40B4-BE49-F238E27FC236}">
                    <a16:creationId xmlns:a16="http://schemas.microsoft.com/office/drawing/2014/main" id="{74B3AB3C-7D51-214A-B4F1-DE0962B29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533493" y="5109455"/>
                <a:ext cx="383506" cy="383506"/>
              </a:xfrm>
              <a:prstGeom prst="rect">
                <a:avLst/>
              </a:prstGeom>
            </p:spPr>
          </p:pic>
        </p:grp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7757A30-0FC2-F543-B1DF-C2FBC65A6FB4}"/>
                </a:ext>
              </a:extLst>
            </p:cNvPr>
            <p:cNvSpPr txBox="1"/>
            <p:nvPr/>
          </p:nvSpPr>
          <p:spPr>
            <a:xfrm>
              <a:off x="2683419" y="4027440"/>
              <a:ext cx="4395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DBs</a:t>
              </a:r>
              <a:endParaRPr lang="it-IT" sz="1000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461111B4-02E8-2443-BFCD-76453EFC2BEC}"/>
                </a:ext>
              </a:extLst>
            </p:cNvPr>
            <p:cNvSpPr txBox="1"/>
            <p:nvPr/>
          </p:nvSpPr>
          <p:spPr>
            <a:xfrm>
              <a:off x="3447605" y="5306151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Messages</a:t>
              </a:r>
              <a:endParaRPr lang="it-IT" sz="1000" dirty="0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68D63421-0693-3848-82AD-D09D82FD2483}"/>
                </a:ext>
              </a:extLst>
            </p:cNvPr>
            <p:cNvSpPr txBox="1"/>
            <p:nvPr/>
          </p:nvSpPr>
          <p:spPr>
            <a:xfrm>
              <a:off x="3577449" y="4640309"/>
              <a:ext cx="5453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Users</a:t>
              </a:r>
              <a:endParaRPr lang="it-IT" sz="1000" dirty="0"/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891570B8-F16E-8E40-9611-F69C5E166059}"/>
                </a:ext>
              </a:extLst>
            </p:cNvPr>
            <p:cNvSpPr txBox="1"/>
            <p:nvPr/>
          </p:nvSpPr>
          <p:spPr>
            <a:xfrm>
              <a:off x="3522947" y="6024414"/>
              <a:ext cx="6543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/>
                <a:t>Friends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3BFA2D83-12C0-8D45-8B75-F3EC9EABA256}"/>
                </a:ext>
              </a:extLst>
            </p:cNvPr>
            <p:cNvSpPr txBox="1"/>
            <p:nvPr/>
          </p:nvSpPr>
          <p:spPr>
            <a:xfrm>
              <a:off x="1844347" y="4701757"/>
              <a:ext cx="964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 err="1"/>
                <a:t>user</a:t>
              </a:r>
              <a:r>
                <a:rPr lang="it-IT" sz="800" dirty="0"/>
                <a:t>/{id}/</a:t>
              </a:r>
            </a:p>
          </p:txBody>
        </p:sp>
        <p:pic>
          <p:nvPicPr>
            <p:cNvPr id="40" name="Elemento grafico 39">
              <a:extLst>
                <a:ext uri="{FF2B5EF4-FFF2-40B4-BE49-F238E27FC236}">
                  <a16:creationId xmlns:a16="http://schemas.microsoft.com/office/drawing/2014/main" id="{A177B8E5-DF7B-764B-8DE0-3EE54DB09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6077" y="5025125"/>
              <a:ext cx="316515" cy="316515"/>
            </a:xfrm>
            <a:prstGeom prst="rect">
              <a:avLst/>
            </a:prstGeom>
          </p:spPr>
        </p:pic>
        <p:pic>
          <p:nvPicPr>
            <p:cNvPr id="41" name="Elemento grafico 40">
              <a:extLst>
                <a:ext uri="{FF2B5EF4-FFF2-40B4-BE49-F238E27FC236}">
                  <a16:creationId xmlns:a16="http://schemas.microsoft.com/office/drawing/2014/main" id="{EE666FE5-73D4-B445-92EE-E7306BCE8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6251" y="5725068"/>
              <a:ext cx="316515" cy="316515"/>
            </a:xfrm>
            <a:prstGeom prst="rect">
              <a:avLst/>
            </a:prstGeom>
          </p:spPr>
        </p:pic>
        <p:cxnSp>
          <p:nvCxnSpPr>
            <p:cNvPr id="42" name="Connettore 2 41">
              <a:extLst>
                <a:ext uri="{FF2B5EF4-FFF2-40B4-BE49-F238E27FC236}">
                  <a16:creationId xmlns:a16="http://schemas.microsoft.com/office/drawing/2014/main" id="{CC7B08F3-1419-3D40-B23C-AAAE3A86F11B}"/>
                </a:ext>
              </a:extLst>
            </p:cNvPr>
            <p:cNvCxnSpPr>
              <a:cxnSpLocks/>
            </p:cNvCxnSpPr>
            <p:nvPr/>
          </p:nvCxnSpPr>
          <p:spPr>
            <a:xfrm>
              <a:off x="3179071" y="5883326"/>
              <a:ext cx="4320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1DC723F0-AAF1-AC45-8965-33F277776DE0}"/>
                </a:ext>
              </a:extLst>
            </p:cNvPr>
            <p:cNvCxnSpPr>
              <a:cxnSpLocks/>
            </p:cNvCxnSpPr>
            <p:nvPr/>
          </p:nvCxnSpPr>
          <p:spPr>
            <a:xfrm>
              <a:off x="2369593" y="5883326"/>
              <a:ext cx="2880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A295E8B-9968-774A-8D10-201F87F53C9B}"/>
                </a:ext>
              </a:extLst>
            </p:cNvPr>
            <p:cNvGrpSpPr/>
            <p:nvPr/>
          </p:nvGrpSpPr>
          <p:grpSpPr>
            <a:xfrm>
              <a:off x="1883612" y="5674677"/>
              <a:ext cx="421814" cy="444734"/>
              <a:chOff x="1451488" y="5013177"/>
              <a:chExt cx="576064" cy="576063"/>
            </a:xfrm>
          </p:grpSpPr>
          <p:sp>
            <p:nvSpPr>
              <p:cNvPr id="59" name="Rettangolo con angoli arrotondati 58">
                <a:extLst>
                  <a:ext uri="{FF2B5EF4-FFF2-40B4-BE49-F238E27FC236}">
                    <a16:creationId xmlns:a16="http://schemas.microsoft.com/office/drawing/2014/main" id="{523EC94C-F059-674F-B213-E58C3FE24446}"/>
                  </a:ext>
                </a:extLst>
              </p:cNvPr>
              <p:cNvSpPr/>
              <p:nvPr/>
            </p:nvSpPr>
            <p:spPr>
              <a:xfrm>
                <a:off x="1451488" y="5013177"/>
                <a:ext cx="576064" cy="57606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60" name="Elemento grafico 59">
                <a:extLst>
                  <a:ext uri="{FF2B5EF4-FFF2-40B4-BE49-F238E27FC236}">
                    <a16:creationId xmlns:a16="http://schemas.microsoft.com/office/drawing/2014/main" id="{89003A52-32CA-3348-906C-52CA025C7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533493" y="5109455"/>
                <a:ext cx="383506" cy="383506"/>
              </a:xfrm>
              <a:prstGeom prst="rect">
                <a:avLst/>
              </a:prstGeom>
            </p:spPr>
          </p:pic>
        </p:grpSp>
        <p:cxnSp>
          <p:nvCxnSpPr>
            <p:cNvPr id="45" name="Connettore 2 44">
              <a:extLst>
                <a:ext uri="{FF2B5EF4-FFF2-40B4-BE49-F238E27FC236}">
                  <a16:creationId xmlns:a16="http://schemas.microsoft.com/office/drawing/2014/main" id="{712827E4-7C6B-5B42-AD72-7CD44639F953}"/>
                </a:ext>
              </a:extLst>
            </p:cNvPr>
            <p:cNvCxnSpPr>
              <a:cxnSpLocks/>
            </p:cNvCxnSpPr>
            <p:nvPr/>
          </p:nvCxnSpPr>
          <p:spPr>
            <a:xfrm>
              <a:off x="2363049" y="4509549"/>
              <a:ext cx="29457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43D69031-E78F-1E4C-830B-CCD47FF4CE3A}"/>
                </a:ext>
              </a:extLst>
            </p:cNvPr>
            <p:cNvGrpSpPr/>
            <p:nvPr/>
          </p:nvGrpSpPr>
          <p:grpSpPr>
            <a:xfrm>
              <a:off x="1877068" y="4276861"/>
              <a:ext cx="421814" cy="444734"/>
              <a:chOff x="1451488" y="5013177"/>
              <a:chExt cx="576064" cy="576063"/>
            </a:xfrm>
          </p:grpSpPr>
          <p:sp>
            <p:nvSpPr>
              <p:cNvPr id="57" name="Rettangolo con angoli arrotondati 56">
                <a:extLst>
                  <a:ext uri="{FF2B5EF4-FFF2-40B4-BE49-F238E27FC236}">
                    <a16:creationId xmlns:a16="http://schemas.microsoft.com/office/drawing/2014/main" id="{98AADA2B-7D61-AA4D-A6ED-BE0DDD69B87D}"/>
                  </a:ext>
                </a:extLst>
              </p:cNvPr>
              <p:cNvSpPr/>
              <p:nvPr/>
            </p:nvSpPr>
            <p:spPr>
              <a:xfrm>
                <a:off x="1451488" y="5013177"/>
                <a:ext cx="576064" cy="57606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8" name="Elemento grafico 57">
                <a:extLst>
                  <a:ext uri="{FF2B5EF4-FFF2-40B4-BE49-F238E27FC236}">
                    <a16:creationId xmlns:a16="http://schemas.microsoft.com/office/drawing/2014/main" id="{CED99B54-4F00-3C4F-917B-6D7F6996D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533493" y="5109455"/>
                <a:ext cx="383506" cy="383506"/>
              </a:xfrm>
              <a:prstGeom prst="rect">
                <a:avLst/>
              </a:prstGeom>
            </p:spPr>
          </p:pic>
        </p:grpSp>
        <p:sp>
          <p:nvSpPr>
            <p:cNvPr id="47" name="CasellaDiTesto 46">
              <a:extLst>
                <a:ext uri="{FF2B5EF4-FFF2-40B4-BE49-F238E27FC236}">
                  <a16:creationId xmlns:a16="http://schemas.microsoft.com/office/drawing/2014/main" id="{F4964398-904A-674C-BF71-209B85C2C55F}"/>
                </a:ext>
              </a:extLst>
            </p:cNvPr>
            <p:cNvSpPr txBox="1"/>
            <p:nvPr/>
          </p:nvSpPr>
          <p:spPr>
            <a:xfrm>
              <a:off x="1844347" y="5430096"/>
              <a:ext cx="15146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 err="1"/>
                <a:t>user</a:t>
              </a:r>
              <a:r>
                <a:rPr lang="it-IT" sz="800" dirty="0"/>
                <a:t>/{id}/</a:t>
              </a:r>
              <a:r>
                <a:rPr lang="it-IT" sz="800" dirty="0" err="1"/>
                <a:t>messages</a:t>
              </a:r>
              <a:endParaRPr lang="it-IT" sz="800" dirty="0"/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C265424A-2DF0-4A40-BC53-A42B30660E32}"/>
                </a:ext>
              </a:extLst>
            </p:cNvPr>
            <p:cNvSpPr txBox="1"/>
            <p:nvPr/>
          </p:nvSpPr>
          <p:spPr>
            <a:xfrm>
              <a:off x="539317" y="5460581"/>
              <a:ext cx="142279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 err="1"/>
                <a:t>user</a:t>
              </a:r>
              <a:r>
                <a:rPr lang="it-IT" sz="800" dirty="0"/>
                <a:t>/{id}/</a:t>
              </a:r>
              <a:r>
                <a:rPr lang="it-IT" sz="800" dirty="0" err="1"/>
                <a:t>timeline</a:t>
              </a:r>
              <a:endParaRPr lang="it-IT" sz="800" dirty="0"/>
            </a:p>
          </p:txBody>
        </p: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4FEF5255-FEB0-C944-B901-77941CDABED7}"/>
                </a:ext>
              </a:extLst>
            </p:cNvPr>
            <p:cNvSpPr txBox="1"/>
            <p:nvPr/>
          </p:nvSpPr>
          <p:spPr>
            <a:xfrm>
              <a:off x="1810919" y="6143875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 err="1"/>
                <a:t>user</a:t>
              </a:r>
              <a:r>
                <a:rPr lang="it-IT" sz="800" dirty="0"/>
                <a:t>/{id}/friends</a:t>
              </a:r>
            </a:p>
          </p:txBody>
        </p: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AF361A3E-F141-8D4E-97EA-D51437040C5C}"/>
                </a:ext>
              </a:extLst>
            </p:cNvPr>
            <p:cNvGrpSpPr/>
            <p:nvPr/>
          </p:nvGrpSpPr>
          <p:grpSpPr>
            <a:xfrm>
              <a:off x="995692" y="4999863"/>
              <a:ext cx="421814" cy="444734"/>
              <a:chOff x="1451488" y="5013177"/>
              <a:chExt cx="576064" cy="576063"/>
            </a:xfrm>
          </p:grpSpPr>
          <p:sp>
            <p:nvSpPr>
              <p:cNvPr id="55" name="Rettangolo con angoli arrotondati 54">
                <a:extLst>
                  <a:ext uri="{FF2B5EF4-FFF2-40B4-BE49-F238E27FC236}">
                    <a16:creationId xmlns:a16="http://schemas.microsoft.com/office/drawing/2014/main" id="{A2E9B79D-4A90-E146-B81A-2D74DD882C0F}"/>
                  </a:ext>
                </a:extLst>
              </p:cNvPr>
              <p:cNvSpPr/>
              <p:nvPr/>
            </p:nvSpPr>
            <p:spPr>
              <a:xfrm>
                <a:off x="1451488" y="5013177"/>
                <a:ext cx="576064" cy="57606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6" name="Elemento grafico 55">
                <a:extLst>
                  <a:ext uri="{FF2B5EF4-FFF2-40B4-BE49-F238E27FC236}">
                    <a16:creationId xmlns:a16="http://schemas.microsoft.com/office/drawing/2014/main" id="{3C6485B2-7B9F-2B48-9C86-28EFFFDAD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533493" y="5109455"/>
                <a:ext cx="383506" cy="383506"/>
              </a:xfrm>
              <a:prstGeom prst="rect">
                <a:avLst/>
              </a:prstGeom>
            </p:spPr>
          </p:pic>
        </p:grp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D2E6EDFE-DA30-A649-AE08-2BE7E66053D7}"/>
                </a:ext>
              </a:extLst>
            </p:cNvPr>
            <p:cNvCxnSpPr>
              <a:cxnSpLocks/>
            </p:cNvCxnSpPr>
            <p:nvPr/>
          </p:nvCxnSpPr>
          <p:spPr>
            <a:xfrm>
              <a:off x="1516343" y="5195544"/>
              <a:ext cx="29457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2 51">
              <a:extLst>
                <a:ext uri="{FF2B5EF4-FFF2-40B4-BE49-F238E27FC236}">
                  <a16:creationId xmlns:a16="http://schemas.microsoft.com/office/drawing/2014/main" id="{0BC2C367-E03B-E74F-9B8E-E88C293EF934}"/>
                </a:ext>
              </a:extLst>
            </p:cNvPr>
            <p:cNvCxnSpPr>
              <a:cxnSpLocks/>
            </p:cNvCxnSpPr>
            <p:nvPr/>
          </p:nvCxnSpPr>
          <p:spPr>
            <a:xfrm>
              <a:off x="617356" y="5222230"/>
              <a:ext cx="29457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44160EC1-2E27-5A42-8AAD-1B44EB679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147" y="4526951"/>
              <a:ext cx="315772" cy="520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52BA572F-C4EC-C546-961D-74089D0FCA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2668" y="5363184"/>
              <a:ext cx="289851" cy="4295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C47898E-F920-EF47-A8BD-1D8350827CB4}"/>
              </a:ext>
            </a:extLst>
          </p:cNvPr>
          <p:cNvSpPr txBox="1"/>
          <p:nvPr/>
        </p:nvSpPr>
        <p:spPr>
          <a:xfrm>
            <a:off x="4460594" y="4128999"/>
            <a:ext cx="7581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trade</a:t>
            </a:r>
            <a:r>
              <a:rPr lang="it-IT" dirty="0"/>
              <a:t>-off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long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cost</a:t>
            </a:r>
            <a:r>
              <a:rPr lang="it-IT" dirty="0"/>
              <a:t> of fixing </a:t>
            </a:r>
            <a:r>
              <a:rPr lang="it-IT" dirty="0" err="1"/>
              <a:t>mistakes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cost</a:t>
            </a:r>
            <a:r>
              <a:rPr lang="it-IT" dirty="0"/>
              <a:t> of </a:t>
            </a:r>
            <a:r>
              <a:rPr lang="it-IT" dirty="0" err="1"/>
              <a:t>lost</a:t>
            </a:r>
            <a:r>
              <a:rPr lang="it-IT" dirty="0"/>
              <a:t> business under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consistency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useful</a:t>
            </a:r>
            <a:r>
              <a:rPr lang="it-IT" dirty="0"/>
              <a:t> way of </a:t>
            </a:r>
            <a:r>
              <a:rPr lang="it-IT" dirty="0" err="1"/>
              <a:t>thinking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</a:p>
          <a:p>
            <a:r>
              <a:rPr lang="it-IT" dirty="0"/>
              <a:t>Domain-</a:t>
            </a:r>
            <a:r>
              <a:rPr lang="it-IT" dirty="0" err="1"/>
              <a:t>Driven</a:t>
            </a:r>
            <a:r>
              <a:rPr lang="it-IT" dirty="0"/>
              <a:t> Design (DDD) </a:t>
            </a:r>
            <a:r>
              <a:rPr lang="it-IT" dirty="0" err="1"/>
              <a:t>notion</a:t>
            </a:r>
            <a:r>
              <a:rPr lang="it-IT" dirty="0"/>
              <a:t> of </a:t>
            </a:r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r>
              <a:rPr lang="it-IT" dirty="0"/>
              <a:t>.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706BC072-49DF-4B46-A518-0937D2A22563}"/>
              </a:ext>
            </a:extLst>
          </p:cNvPr>
          <p:cNvSpPr txBox="1"/>
          <p:nvPr/>
        </p:nvSpPr>
        <p:spPr>
          <a:xfrm>
            <a:off x="291471" y="1193743"/>
            <a:ext cx="74165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First </a:t>
            </a:r>
            <a:r>
              <a:rPr lang="it-IT" dirty="0" err="1"/>
              <a:t>approach</a:t>
            </a:r>
            <a:r>
              <a:rPr lang="it-IT" dirty="0"/>
              <a:t> with </a:t>
            </a:r>
            <a:r>
              <a:rPr lang="it-IT" dirty="0" err="1"/>
              <a:t>updates</a:t>
            </a:r>
            <a:r>
              <a:rPr lang="it-IT" dirty="0"/>
              <a:t> (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monoliths</a:t>
            </a:r>
            <a:r>
              <a:rPr lang="it-IT" dirty="0"/>
              <a:t>):</a:t>
            </a:r>
          </a:p>
          <a:p>
            <a:r>
              <a:rPr lang="it-IT" dirty="0" err="1"/>
              <a:t>updating</a:t>
            </a:r>
            <a:r>
              <a:rPr lang="it-IT" dirty="0"/>
              <a:t> multiple </a:t>
            </a:r>
            <a:r>
              <a:rPr lang="it-IT" dirty="0" err="1"/>
              <a:t>resources</a:t>
            </a:r>
            <a:r>
              <a:rPr lang="it-IT" dirty="0"/>
              <a:t> =&gt; </a:t>
            </a:r>
            <a:r>
              <a:rPr lang="it-IT" dirty="0" err="1"/>
              <a:t>transactions</a:t>
            </a:r>
            <a:r>
              <a:rPr lang="it-IT" dirty="0"/>
              <a:t> for </a:t>
            </a:r>
            <a:r>
              <a:rPr lang="it-IT" dirty="0" err="1"/>
              <a:t>consistency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lead</a:t>
            </a:r>
            <a:r>
              <a:rPr lang="it-IT" dirty="0"/>
              <a:t>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Consistency</a:t>
            </a:r>
            <a:r>
              <a:rPr lang="it-IT" dirty="0"/>
              <a:t> – </a:t>
            </a:r>
            <a:r>
              <a:rPr lang="it-IT" dirty="0" err="1"/>
              <a:t>guarantee</a:t>
            </a:r>
            <a:r>
              <a:rPr lang="it-IT" dirty="0"/>
              <a:t> from </a:t>
            </a:r>
            <a:r>
              <a:rPr lang="it-IT" dirty="0" err="1"/>
              <a:t>transactions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More time server </a:t>
            </a:r>
            <a:r>
              <a:rPr lang="it-IT" dirty="0" err="1"/>
              <a:t>response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Businesses can </a:t>
            </a:r>
            <a:r>
              <a:rPr lang="it-IT" dirty="0" err="1"/>
              <a:t>handle</a:t>
            </a:r>
            <a:r>
              <a:rPr lang="it-IT" dirty="0"/>
              <a:t> a </a:t>
            </a:r>
            <a:r>
              <a:rPr lang="it-IT" dirty="0" err="1"/>
              <a:t>degree</a:t>
            </a:r>
            <a:r>
              <a:rPr lang="it-IT" dirty="0"/>
              <a:t> of </a:t>
            </a:r>
            <a:r>
              <a:rPr lang="it-IT" dirty="0" err="1"/>
              <a:t>inconsistency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respond</a:t>
            </a:r>
            <a:r>
              <a:rPr lang="it-IT" dirty="0"/>
              <a:t> </a:t>
            </a:r>
            <a:r>
              <a:rPr lang="it-IT" dirty="0" err="1"/>
              <a:t>quickly</a:t>
            </a:r>
            <a:r>
              <a:rPr lang="it-IT" dirty="0"/>
              <a:t> to </a:t>
            </a:r>
            <a:r>
              <a:rPr lang="it-IT" dirty="0" err="1"/>
              <a:t>demand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long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process</a:t>
            </a:r>
            <a:r>
              <a:rPr lang="it-IT" dirty="0"/>
              <a:t> to deal with </a:t>
            </a:r>
            <a:r>
              <a:rPr lang="it-IT" dirty="0" err="1"/>
              <a:t>mistakes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2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11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C13CD4-7F39-8B40-AEE2-4228FD2AF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6155">
            <a:off x="11472708" y="6320691"/>
            <a:ext cx="1074617" cy="1074617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8633AA30-F04E-4E4B-8F8B-902770BAA580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it-IT" cap="all" dirty="0" err="1">
                <a:solidFill>
                  <a:schemeClr val="accent5"/>
                </a:solidFill>
                <a:latin typeface="+mn-lt"/>
              </a:rPr>
              <a:t>Infrastructure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 Automation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F1173D-C69B-7940-9DEF-E147448B6B81}"/>
              </a:ext>
            </a:extLst>
          </p:cNvPr>
          <p:cNvSpPr txBox="1"/>
          <p:nvPr/>
        </p:nvSpPr>
        <p:spPr>
          <a:xfrm>
            <a:off x="191344" y="1181557"/>
            <a:ext cx="1059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aims</a:t>
            </a:r>
            <a:r>
              <a:rPr lang="it-IT" dirty="0"/>
              <a:t> of CD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deployment</a:t>
            </a:r>
            <a:r>
              <a:rPr lang="it-IT" dirty="0"/>
              <a:t> </a:t>
            </a:r>
            <a:r>
              <a:rPr lang="it-IT" dirty="0" err="1"/>
              <a:t>boring</a:t>
            </a:r>
            <a:r>
              <a:rPr lang="it-IT" dirty="0"/>
              <a:t>, </a:t>
            </a:r>
            <a:r>
              <a:rPr lang="it-IT" u="sng" dirty="0" err="1"/>
              <a:t>as</a:t>
            </a:r>
            <a:r>
              <a:rPr lang="it-IT" u="sng" dirty="0"/>
              <a:t> long </a:t>
            </a:r>
            <a:r>
              <a:rPr lang="it-IT" u="sng" dirty="0" err="1"/>
              <a:t>as</a:t>
            </a:r>
            <a:r>
              <a:rPr lang="it-IT" u="sng" dirty="0"/>
              <a:t> </a:t>
            </a:r>
            <a:r>
              <a:rPr lang="it-IT" u="sng" dirty="0" err="1"/>
              <a:t>its</a:t>
            </a:r>
            <a:r>
              <a:rPr lang="it-IT" u="sng" dirty="0"/>
              <a:t> </a:t>
            </a:r>
            <a:r>
              <a:rPr lang="it-IT" u="sng" dirty="0" err="1"/>
              <a:t>still</a:t>
            </a:r>
            <a:r>
              <a:rPr lang="it-IT" u="sng" dirty="0"/>
              <a:t> </a:t>
            </a:r>
            <a:r>
              <a:rPr lang="it-IT" u="sng" dirty="0" err="1"/>
              <a:t>boring</a:t>
            </a:r>
            <a:r>
              <a:rPr lang="it-IT" u="sng" dirty="0"/>
              <a:t> </a:t>
            </a:r>
            <a:r>
              <a:rPr lang="it-IT" u="sng" dirty="0" err="1"/>
              <a:t>it</a:t>
            </a:r>
            <a:r>
              <a:rPr lang="it-IT" u="sng" dirty="0"/>
              <a:t> </a:t>
            </a:r>
            <a:r>
              <a:rPr lang="it-IT" u="sng" dirty="0" err="1"/>
              <a:t>doesn't</a:t>
            </a:r>
            <a:r>
              <a:rPr lang="it-IT" u="sng" dirty="0"/>
              <a:t> </a:t>
            </a:r>
            <a:r>
              <a:rPr lang="it-IT" u="sng" dirty="0" err="1"/>
              <a:t>matter</a:t>
            </a:r>
            <a:r>
              <a:rPr lang="it-IT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2B5147-87FA-7B48-9FF9-DD97B5C8C445}"/>
              </a:ext>
            </a:extLst>
          </p:cNvPr>
          <p:cNvSpPr txBox="1"/>
          <p:nvPr/>
        </p:nvSpPr>
        <p:spPr>
          <a:xfrm>
            <a:off x="5314153" y="1870958"/>
            <a:ext cx="6265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confidence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software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working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99683B-EAC3-844E-A994-D412A10EB0CF}"/>
              </a:ext>
            </a:extLst>
          </p:cNvPr>
          <p:cNvSpPr txBox="1"/>
          <p:nvPr/>
        </p:nvSpPr>
        <p:spPr>
          <a:xfrm>
            <a:off x="191344" y="1870958"/>
            <a:ext cx="2715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How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?</a:t>
            </a:r>
          </a:p>
          <a:p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8ACD0B31-FD57-DD48-BA56-B17A31388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664" y="1765112"/>
            <a:ext cx="581068" cy="581068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CEE3C4F0-EB8A-C443-86CB-D0AE3BC6B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0002" y="1655911"/>
            <a:ext cx="1076424" cy="1076424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A0DCF83-1CDF-444E-A179-F62768EFE108}"/>
              </a:ext>
            </a:extLst>
          </p:cNvPr>
          <p:cNvGrpSpPr/>
          <p:nvPr/>
        </p:nvGrpSpPr>
        <p:grpSpPr>
          <a:xfrm>
            <a:off x="396025" y="2379854"/>
            <a:ext cx="3411333" cy="1961082"/>
            <a:chOff x="396025" y="2379854"/>
            <a:chExt cx="3411333" cy="1961082"/>
          </a:xfrm>
        </p:grpSpPr>
        <p:pic>
          <p:nvPicPr>
            <p:cNvPr id="14" name="Elemento grafico 13">
              <a:extLst>
                <a:ext uri="{FF2B5EF4-FFF2-40B4-BE49-F238E27FC236}">
                  <a16:creationId xmlns:a16="http://schemas.microsoft.com/office/drawing/2014/main" id="{D4C32F54-F1C8-1044-9ED0-60B3F667D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4028" y="2572319"/>
              <a:ext cx="923330" cy="923330"/>
            </a:xfrm>
            <a:prstGeom prst="rect">
              <a:avLst/>
            </a:prstGeom>
          </p:spPr>
        </p:pic>
        <p:pic>
          <p:nvPicPr>
            <p:cNvPr id="15" name="Elemento grafico 14">
              <a:extLst>
                <a:ext uri="{FF2B5EF4-FFF2-40B4-BE49-F238E27FC236}">
                  <a16:creationId xmlns:a16="http://schemas.microsoft.com/office/drawing/2014/main" id="{21E2323D-565A-A34F-90ED-F769E75ED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5400" y="2842832"/>
              <a:ext cx="1498104" cy="1498104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38276A3-C5F5-AC41-B58B-7734EDC36EB3}"/>
                </a:ext>
              </a:extLst>
            </p:cNvPr>
            <p:cNvSpPr txBox="1"/>
            <p:nvPr/>
          </p:nvSpPr>
          <p:spPr>
            <a:xfrm>
              <a:off x="396025" y="2379854"/>
              <a:ext cx="295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Test </a:t>
              </a:r>
              <a:r>
                <a:rPr lang="it-IT" dirty="0" err="1"/>
                <a:t>automation</a:t>
              </a:r>
              <a:r>
                <a:rPr lang="it-IT" dirty="0"/>
                <a:t> !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105CD291-DE1E-F54E-9517-E3D17F147868}"/>
              </a:ext>
            </a:extLst>
          </p:cNvPr>
          <p:cNvGrpSpPr/>
          <p:nvPr/>
        </p:nvGrpSpPr>
        <p:grpSpPr>
          <a:xfrm>
            <a:off x="773716" y="3163187"/>
            <a:ext cx="10795243" cy="3618156"/>
            <a:chOff x="773716" y="3163187"/>
            <a:chExt cx="10795243" cy="3618156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E88DDB6C-4687-B647-A91C-E990729EFB14}"/>
                </a:ext>
              </a:extLst>
            </p:cNvPr>
            <p:cNvSpPr/>
            <p:nvPr/>
          </p:nvSpPr>
          <p:spPr>
            <a:xfrm rot="5400000">
              <a:off x="5146286" y="3801307"/>
              <a:ext cx="1844089" cy="411598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9" name="Elemento grafico 18">
              <a:extLst>
                <a:ext uri="{FF2B5EF4-FFF2-40B4-BE49-F238E27FC236}">
                  <a16:creationId xmlns:a16="http://schemas.microsoft.com/office/drawing/2014/main" id="{8FBB4B25-6B8F-5B44-BB6E-9ADF2C9AA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48882" y="4443725"/>
              <a:ext cx="720255" cy="720255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D7AE316-D102-8746-85D8-3B28027576EC}"/>
                </a:ext>
              </a:extLst>
            </p:cNvPr>
            <p:cNvSpPr txBox="1"/>
            <p:nvPr/>
          </p:nvSpPr>
          <p:spPr>
            <a:xfrm>
              <a:off x="4367808" y="3163187"/>
              <a:ext cx="72011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One</a:t>
              </a:r>
              <a:r>
                <a:rPr lang="it-IT" dirty="0"/>
                <a:t> of the best </a:t>
              </a:r>
              <a:r>
                <a:rPr lang="it-IT" dirty="0" err="1"/>
                <a:t>approach</a:t>
              </a:r>
              <a:r>
                <a:rPr lang="it-IT" dirty="0"/>
                <a:t> </a:t>
              </a:r>
              <a:r>
                <a:rPr lang="it-IT" dirty="0" err="1"/>
                <a:t>is</a:t>
              </a:r>
              <a:r>
                <a:rPr lang="it-IT" dirty="0"/>
                <a:t> the Test </a:t>
              </a:r>
              <a:r>
                <a:rPr lang="it-IT" dirty="0" err="1"/>
                <a:t>Driven</a:t>
              </a:r>
              <a:r>
                <a:rPr lang="it-IT" dirty="0"/>
                <a:t> Development (TDD).</a:t>
              </a:r>
            </a:p>
            <a:p>
              <a:r>
                <a:rPr lang="it-IT" dirty="0"/>
                <a:t>Along a CI/CD </a:t>
              </a:r>
              <a:r>
                <a:rPr lang="it-IT" dirty="0" err="1"/>
                <a:t>tool</a:t>
              </a:r>
              <a:r>
                <a:rPr lang="it-IT" dirty="0"/>
                <a:t> </a:t>
              </a:r>
              <a:r>
                <a:rPr lang="it-IT" dirty="0" err="1"/>
                <a:t>this</a:t>
              </a:r>
              <a:r>
                <a:rPr lang="it-IT" dirty="0"/>
                <a:t> </a:t>
              </a:r>
              <a:r>
                <a:rPr lang="it-IT" dirty="0" err="1"/>
                <a:t>approach</a:t>
              </a:r>
              <a:r>
                <a:rPr lang="it-IT" dirty="0"/>
                <a:t> </a:t>
              </a:r>
              <a:r>
                <a:rPr lang="it-IT" dirty="0" err="1"/>
                <a:t>will</a:t>
              </a:r>
              <a:r>
                <a:rPr lang="it-IT" dirty="0"/>
                <a:t> </a:t>
              </a:r>
              <a:r>
                <a:rPr lang="it-IT" dirty="0" err="1"/>
                <a:t>boost</a:t>
              </a:r>
              <a:r>
                <a:rPr lang="it-IT" dirty="0"/>
                <a:t> </a:t>
              </a:r>
              <a:r>
                <a:rPr lang="it-IT" dirty="0" err="1"/>
                <a:t>your</a:t>
              </a:r>
              <a:r>
                <a:rPr lang="it-IT" dirty="0"/>
                <a:t> </a:t>
              </a:r>
              <a:r>
                <a:rPr lang="it-IT" dirty="0" err="1"/>
                <a:t>confidence</a:t>
              </a:r>
              <a:r>
                <a:rPr lang="it-IT" dirty="0"/>
                <a:t> with the </a:t>
              </a:r>
              <a:r>
                <a:rPr lang="it-IT" dirty="0" err="1"/>
                <a:t>delivered</a:t>
              </a:r>
              <a:r>
                <a:rPr lang="it-IT" dirty="0"/>
                <a:t> code.</a:t>
              </a:r>
            </a:p>
          </p:txBody>
        </p:sp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18D516B-4D66-BA4A-B4F6-C166EC155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448" y="4709743"/>
              <a:ext cx="692696" cy="692696"/>
            </a:xfrm>
            <a:prstGeom prst="rect">
              <a:avLst/>
            </a:prstGeom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B5BB18A6-6FC2-7A41-83EB-19B9683B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967" y="5384029"/>
              <a:ext cx="292414" cy="292414"/>
            </a:xfrm>
            <a:prstGeom prst="rect">
              <a:avLst/>
            </a:prstGeom>
          </p:spPr>
        </p:pic>
        <p:pic>
          <p:nvPicPr>
            <p:cNvPr id="23" name="Elemento grafico 22">
              <a:extLst>
                <a:ext uri="{FF2B5EF4-FFF2-40B4-BE49-F238E27FC236}">
                  <a16:creationId xmlns:a16="http://schemas.microsoft.com/office/drawing/2014/main" id="{42BC7A46-0868-2243-BDC7-C4C87FC0B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852258">
              <a:off x="2570612" y="4525890"/>
              <a:ext cx="392635" cy="392635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C4211CE5-F690-AF4D-9F62-5F4ED24AA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26" y="4477591"/>
              <a:ext cx="720255" cy="720255"/>
            </a:xfrm>
            <a:prstGeom prst="rect">
              <a:avLst/>
            </a:prstGeom>
          </p:spPr>
        </p:pic>
        <p:pic>
          <p:nvPicPr>
            <p:cNvPr id="25" name="Elemento grafico 24">
              <a:extLst>
                <a:ext uri="{FF2B5EF4-FFF2-40B4-BE49-F238E27FC236}">
                  <a16:creationId xmlns:a16="http://schemas.microsoft.com/office/drawing/2014/main" id="{63C77D9A-9AF9-E644-922D-3632C689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15145" y="5643396"/>
              <a:ext cx="688100" cy="688100"/>
            </a:xfrm>
            <a:prstGeom prst="rect">
              <a:avLst/>
            </a:prstGeom>
          </p:spPr>
        </p:pic>
        <p:pic>
          <p:nvPicPr>
            <p:cNvPr id="26" name="Elemento grafico 25">
              <a:extLst>
                <a:ext uri="{FF2B5EF4-FFF2-40B4-BE49-F238E27FC236}">
                  <a16:creationId xmlns:a16="http://schemas.microsoft.com/office/drawing/2014/main" id="{1178F842-5F4E-E34E-8D84-95710790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93840" y="5623643"/>
              <a:ext cx="720255" cy="720255"/>
            </a:xfrm>
            <a:prstGeom prst="rect">
              <a:avLst/>
            </a:prstGeom>
          </p:spPr>
        </p:pic>
        <p:pic>
          <p:nvPicPr>
            <p:cNvPr id="27" name="Elemento grafico 26">
              <a:extLst>
                <a:ext uri="{FF2B5EF4-FFF2-40B4-BE49-F238E27FC236}">
                  <a16:creationId xmlns:a16="http://schemas.microsoft.com/office/drawing/2014/main" id="{4CB96B70-F4F4-A54A-95E3-FAD593599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79154" y="5645463"/>
              <a:ext cx="720255" cy="720255"/>
            </a:xfrm>
            <a:prstGeom prst="rect">
              <a:avLst/>
            </a:prstGeom>
          </p:spPr>
        </p:pic>
        <p:pic>
          <p:nvPicPr>
            <p:cNvPr id="28" name="Elemento grafico 27">
              <a:extLst>
                <a:ext uri="{FF2B5EF4-FFF2-40B4-BE49-F238E27FC236}">
                  <a16:creationId xmlns:a16="http://schemas.microsoft.com/office/drawing/2014/main" id="{3E727DCC-EFE0-8745-84C8-A76B44284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flipH="1">
              <a:off x="6925860" y="5656215"/>
              <a:ext cx="720256" cy="720256"/>
            </a:xfrm>
            <a:prstGeom prst="rect">
              <a:avLst/>
            </a:prstGeom>
          </p:spPr>
        </p:pic>
        <p:pic>
          <p:nvPicPr>
            <p:cNvPr id="29" name="Elemento grafico 28">
              <a:extLst>
                <a:ext uri="{FF2B5EF4-FFF2-40B4-BE49-F238E27FC236}">
                  <a16:creationId xmlns:a16="http://schemas.microsoft.com/office/drawing/2014/main" id="{00E49623-8304-CE4C-8A7A-BF36B99FD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73716" y="5614483"/>
              <a:ext cx="782216" cy="782216"/>
            </a:xfrm>
            <a:prstGeom prst="rect">
              <a:avLst/>
            </a:prstGeom>
          </p:spPr>
        </p:pic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CE0AC8A6-189C-D745-85FC-B629F1E54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2850" y="5301208"/>
              <a:ext cx="686726" cy="590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5C59D49B-4FC2-024F-B2DF-2BDECBBCF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0564" y="4722208"/>
              <a:ext cx="20853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AF244221-8D47-8041-AF09-C2313BDB520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110" y="5295949"/>
              <a:ext cx="1442682" cy="8065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87DDD27A-3260-1945-869F-EBC64FF486F8}"/>
                </a:ext>
              </a:extLst>
            </p:cNvPr>
            <p:cNvCxnSpPr>
              <a:cxnSpLocks/>
            </p:cNvCxnSpPr>
            <p:nvPr/>
          </p:nvCxnSpPr>
          <p:spPr>
            <a:xfrm>
              <a:off x="5094599" y="6035440"/>
              <a:ext cx="5078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051592EA-8E88-9943-938C-DDDA23C73D0D}"/>
                </a:ext>
              </a:extLst>
            </p:cNvPr>
            <p:cNvCxnSpPr>
              <a:cxnSpLocks/>
            </p:cNvCxnSpPr>
            <p:nvPr/>
          </p:nvCxnSpPr>
          <p:spPr>
            <a:xfrm>
              <a:off x="6456040" y="6035440"/>
              <a:ext cx="5078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9BC49597-968A-C548-A9AF-472441F6D3C6}"/>
                </a:ext>
              </a:extLst>
            </p:cNvPr>
            <p:cNvCxnSpPr>
              <a:cxnSpLocks/>
            </p:cNvCxnSpPr>
            <p:nvPr/>
          </p:nvCxnSpPr>
          <p:spPr>
            <a:xfrm>
              <a:off x="7812282" y="6035440"/>
              <a:ext cx="6280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195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12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DAE8F89-5C37-4F4D-8826-402E97F33331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it-IT" cap="all" dirty="0">
                <a:solidFill>
                  <a:schemeClr val="accent5"/>
                </a:solidFill>
                <a:latin typeface="+mn-lt"/>
              </a:rPr>
              <a:t>Design for </a:t>
            </a:r>
            <a:r>
              <a:rPr lang="it-IT" cap="all" dirty="0" err="1">
                <a:solidFill>
                  <a:schemeClr val="accent5"/>
                </a:solidFill>
                <a:latin typeface="+mn-lt"/>
              </a:rPr>
              <a:t>failure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6B0524-D7E6-C04C-A701-734104E39A57}"/>
              </a:ext>
            </a:extLst>
          </p:cNvPr>
          <p:cNvSpPr txBox="1"/>
          <p:nvPr/>
        </p:nvSpPr>
        <p:spPr>
          <a:xfrm>
            <a:off x="2279576" y="1181557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designed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can </a:t>
            </a:r>
            <a:r>
              <a:rPr lang="it-IT" dirty="0" err="1"/>
              <a:t>tolerate</a:t>
            </a:r>
            <a:r>
              <a:rPr lang="it-IT" dirty="0"/>
              <a:t> the </a:t>
            </a:r>
            <a:r>
              <a:rPr lang="it-IT" dirty="0" err="1"/>
              <a:t>failure</a:t>
            </a:r>
            <a:r>
              <a:rPr lang="it-IT" dirty="0"/>
              <a:t> of </a:t>
            </a:r>
            <a:r>
              <a:rPr lang="it-IT" dirty="0" err="1"/>
              <a:t>services</a:t>
            </a:r>
            <a:r>
              <a:rPr lang="it-IT" dirty="0"/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A4C297-2C3A-AC4B-BA74-8665F2633636}"/>
              </a:ext>
            </a:extLst>
          </p:cNvPr>
          <p:cNvSpPr txBox="1"/>
          <p:nvPr/>
        </p:nvSpPr>
        <p:spPr>
          <a:xfrm>
            <a:off x="291471" y="2063996"/>
            <a:ext cx="108901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application's</a:t>
            </a:r>
            <a:r>
              <a:rPr lang="it-IT" dirty="0"/>
              <a:t> </a:t>
            </a:r>
            <a:r>
              <a:rPr lang="it-IT" dirty="0" err="1"/>
              <a:t>resilience</a:t>
            </a:r>
            <a:r>
              <a:rPr lang="it-IT" dirty="0"/>
              <a:t> - </a:t>
            </a:r>
            <a:r>
              <a:rPr lang="it-IT" dirty="0" err="1"/>
              <a:t>circuit-breaker</a:t>
            </a:r>
            <a:r>
              <a:rPr lang="it-IT" dirty="0"/>
              <a:t> pattern.</a:t>
            </a:r>
          </a:p>
          <a:p>
            <a:r>
              <a:rPr lang="it-IT" dirty="0" err="1"/>
              <a:t>When</a:t>
            </a:r>
            <a:r>
              <a:rPr lang="it-IT" dirty="0"/>
              <a:t> a service </a:t>
            </a:r>
            <a:r>
              <a:rPr lang="it-IT" dirty="0" err="1"/>
              <a:t>failure</a:t>
            </a:r>
            <a:r>
              <a:rPr lang="it-IT" dirty="0"/>
              <a:t> </a:t>
            </a:r>
            <a:r>
              <a:rPr lang="it-IT" dirty="0" err="1"/>
              <a:t>happened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do </a:t>
            </a:r>
            <a:r>
              <a:rPr lang="it-IT" dirty="0" err="1"/>
              <a:t>one</a:t>
            </a:r>
            <a:r>
              <a:rPr lang="it-IT" dirty="0"/>
              <a:t> of the </a:t>
            </a:r>
            <a:r>
              <a:rPr lang="it-IT" dirty="0" err="1"/>
              <a:t>followings</a:t>
            </a:r>
            <a:r>
              <a:rPr lang="it-IT" dirty="0"/>
              <a:t>: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Custom </a:t>
            </a:r>
            <a:r>
              <a:rPr lang="it-IT" dirty="0" err="1"/>
              <a:t>fallback</a:t>
            </a:r>
            <a:r>
              <a:rPr lang="it-IT" dirty="0"/>
              <a:t> - </a:t>
            </a:r>
            <a:r>
              <a:rPr lang="it-IT" dirty="0" err="1"/>
              <a:t>Try</a:t>
            </a:r>
            <a:r>
              <a:rPr lang="it-IT" dirty="0"/>
              <a:t> from some </a:t>
            </a:r>
            <a:r>
              <a:rPr lang="it-IT" dirty="0" err="1"/>
              <a:t>other</a:t>
            </a:r>
            <a:r>
              <a:rPr lang="it-IT" dirty="0"/>
              <a:t> source.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, use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cache </a:t>
            </a:r>
            <a:r>
              <a:rPr lang="it-IT" dirty="0" err="1"/>
              <a:t>value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Heal</a:t>
            </a:r>
            <a:r>
              <a:rPr lang="it-IT" dirty="0"/>
              <a:t> </a:t>
            </a:r>
            <a:r>
              <a:rPr lang="it-IT" dirty="0" err="1"/>
              <a:t>automatic</a:t>
            </a:r>
            <a:r>
              <a:rPr lang="it-IT" dirty="0"/>
              <a:t> - </a:t>
            </a:r>
            <a:r>
              <a:rPr lang="it-IT" dirty="0" err="1"/>
              <a:t>Periodically</a:t>
            </a:r>
            <a:r>
              <a:rPr lang="it-IT" dirty="0"/>
              <a:t> </a:t>
            </a:r>
            <a:r>
              <a:rPr lang="it-IT" dirty="0" err="1"/>
              <a:t>check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serviceB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working</a:t>
            </a:r>
            <a:r>
              <a:rPr lang="it-IT" dirty="0"/>
              <a:t> </a:t>
            </a:r>
            <a:r>
              <a:rPr lang="it-IT" dirty="0" err="1"/>
              <a:t>again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Don’t</a:t>
            </a:r>
            <a:r>
              <a:rPr lang="it-IT" dirty="0"/>
              <a:t> crash - </a:t>
            </a:r>
            <a:r>
              <a:rPr lang="it-IT" dirty="0" err="1"/>
              <a:t>serviceA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crash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Fail</a:t>
            </a:r>
            <a:r>
              <a:rPr lang="it-IT" dirty="0"/>
              <a:t> fast -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return</a:t>
            </a:r>
            <a:r>
              <a:rPr lang="it-IT" dirty="0"/>
              <a:t> ASAP “</a:t>
            </a:r>
            <a:r>
              <a:rPr lang="it-IT" dirty="0" err="1"/>
              <a:t>knowing</a:t>
            </a:r>
            <a:r>
              <a:rPr lang="it-IT" dirty="0"/>
              <a:t>”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serviceB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down</a:t>
            </a:r>
          </a:p>
          <a:p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APIs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continue to work.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69E99C6-737D-E245-9799-6F91B722D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0256" y="3356657"/>
            <a:ext cx="1142256" cy="1142256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F70F89A7-7050-3243-A1DD-46E01FC8F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293" y="845700"/>
            <a:ext cx="1142256" cy="1142256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530D0FE7-70CC-844B-B521-14DB5AD3F55E}"/>
              </a:ext>
            </a:extLst>
          </p:cNvPr>
          <p:cNvGrpSpPr/>
          <p:nvPr/>
        </p:nvGrpSpPr>
        <p:grpSpPr>
          <a:xfrm>
            <a:off x="291471" y="4990756"/>
            <a:ext cx="11144980" cy="1477328"/>
            <a:chOff x="291471" y="4990756"/>
            <a:chExt cx="11144980" cy="1477328"/>
          </a:xfrm>
        </p:grpSpPr>
        <p:pic>
          <p:nvPicPr>
            <p:cNvPr id="12" name="Elemento grafico 11">
              <a:extLst>
                <a:ext uri="{FF2B5EF4-FFF2-40B4-BE49-F238E27FC236}">
                  <a16:creationId xmlns:a16="http://schemas.microsoft.com/office/drawing/2014/main" id="{0920060A-43D6-2740-B05B-58969725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18518" y="5397836"/>
              <a:ext cx="1070248" cy="1070248"/>
            </a:xfrm>
            <a:prstGeom prst="rect">
              <a:avLst/>
            </a:prstGeom>
          </p:spPr>
        </p:pic>
        <p:pic>
          <p:nvPicPr>
            <p:cNvPr id="13" name="Elemento grafico 12">
              <a:extLst>
                <a:ext uri="{FF2B5EF4-FFF2-40B4-BE49-F238E27FC236}">
                  <a16:creationId xmlns:a16="http://schemas.microsoft.com/office/drawing/2014/main" id="{481EFF45-5877-4E49-AFC5-B2796A687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66203" y="5389928"/>
              <a:ext cx="1070248" cy="1070248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40BB5530-3A65-FF4A-A01F-37F0BD9375B2}"/>
                </a:ext>
              </a:extLst>
            </p:cNvPr>
            <p:cNvSpPr txBox="1"/>
            <p:nvPr/>
          </p:nvSpPr>
          <p:spPr>
            <a:xfrm>
              <a:off x="291471" y="4990756"/>
              <a:ext cx="962095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Microservice</a:t>
              </a:r>
              <a:r>
                <a:rPr lang="it-IT" dirty="0"/>
                <a:t> teams </a:t>
              </a:r>
              <a:r>
                <a:rPr lang="it-IT" dirty="0" err="1"/>
                <a:t>expect</a:t>
              </a:r>
              <a:r>
                <a:rPr lang="it-IT" dirty="0"/>
                <a:t> to </a:t>
              </a:r>
              <a:r>
                <a:rPr lang="it-IT" dirty="0" err="1"/>
                <a:t>see</a:t>
              </a:r>
              <a:r>
                <a:rPr lang="it-IT" dirty="0"/>
                <a:t> </a:t>
              </a:r>
              <a:r>
                <a:rPr lang="it-IT" dirty="0" err="1"/>
                <a:t>monitoring</a:t>
              </a:r>
              <a:r>
                <a:rPr lang="it-IT" dirty="0"/>
                <a:t> and </a:t>
              </a:r>
              <a:r>
                <a:rPr lang="it-IT" dirty="0" err="1"/>
                <a:t>logging</a:t>
              </a:r>
              <a:r>
                <a:rPr lang="it-IT" dirty="0"/>
                <a:t> </a:t>
              </a:r>
              <a:r>
                <a:rPr lang="it-IT" dirty="0" err="1"/>
                <a:t>setups</a:t>
              </a:r>
              <a:r>
                <a:rPr lang="it-IT" dirty="0"/>
                <a:t> for </a:t>
              </a:r>
              <a:r>
                <a:rPr lang="it-IT" dirty="0" err="1"/>
                <a:t>each</a:t>
              </a:r>
              <a:r>
                <a:rPr lang="it-IT" dirty="0"/>
                <a:t> service: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dashboards</a:t>
              </a:r>
              <a:r>
                <a:rPr lang="it-IT" dirty="0"/>
                <a:t> </a:t>
              </a:r>
              <a:r>
                <a:rPr lang="it-IT" dirty="0" err="1"/>
                <a:t>showing</a:t>
              </a:r>
              <a:r>
                <a:rPr lang="it-IT" dirty="0"/>
                <a:t> up/down status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current</a:t>
              </a:r>
              <a:r>
                <a:rPr lang="it-IT" dirty="0"/>
                <a:t> </a:t>
              </a:r>
              <a:r>
                <a:rPr lang="it-IT" dirty="0" err="1"/>
                <a:t>throughput</a:t>
              </a:r>
              <a:r>
                <a:rPr lang="it-IT" dirty="0"/>
                <a:t> and </a:t>
              </a:r>
              <a:r>
                <a:rPr lang="it-IT" dirty="0" err="1"/>
                <a:t>latency</a:t>
              </a:r>
              <a:endParaRPr lang="it-IT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circuit</a:t>
              </a:r>
              <a:r>
                <a:rPr lang="it-IT" dirty="0"/>
                <a:t> </a:t>
              </a:r>
              <a:r>
                <a:rPr lang="it-IT" dirty="0" err="1"/>
                <a:t>breaker</a:t>
              </a:r>
              <a:r>
                <a:rPr lang="it-IT" dirty="0"/>
                <a:t> status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operational</a:t>
              </a:r>
              <a:r>
                <a:rPr lang="it-IT" dirty="0"/>
                <a:t> and business </a:t>
              </a:r>
              <a:r>
                <a:rPr lang="it-IT" dirty="0" err="1"/>
                <a:t>relevant</a:t>
              </a:r>
              <a:r>
                <a:rPr lang="it-IT" dirty="0"/>
                <a:t> </a:t>
              </a:r>
              <a:r>
                <a:rPr lang="it-IT" dirty="0" err="1"/>
                <a:t>metrics</a:t>
              </a:r>
              <a:endParaRPr lang="it-IT" dirty="0"/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C628BFE9-87A0-FE4E-9A8B-67EACEC4E0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24" y="465844"/>
            <a:ext cx="2991934" cy="2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9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13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889A636-D21F-664E-B636-2239B9E260D5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it-IT" cap="all" dirty="0">
                <a:solidFill>
                  <a:schemeClr val="accent5"/>
                </a:solidFill>
                <a:latin typeface="+mn-lt"/>
              </a:rPr>
              <a:t>Microservice Trade-Offs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C410F9-5B3E-E047-AD9B-20C305CCFF68}"/>
              </a:ext>
            </a:extLst>
          </p:cNvPr>
          <p:cNvSpPr txBox="1"/>
          <p:nvPr/>
        </p:nvSpPr>
        <p:spPr>
          <a:xfrm>
            <a:off x="215520" y="974118"/>
            <a:ext cx="112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Like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architectural</a:t>
            </a:r>
            <a:r>
              <a:rPr lang="it-IT" dirty="0"/>
              <a:t> style, </a:t>
            </a:r>
            <a:r>
              <a:rPr lang="it-IT" dirty="0" err="1"/>
              <a:t>microservices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</a:t>
            </a:r>
            <a:r>
              <a:rPr lang="it-IT" dirty="0" err="1"/>
              <a:t>costs</a:t>
            </a:r>
            <a:r>
              <a:rPr lang="it-IT" dirty="0"/>
              <a:t> and benefits.</a:t>
            </a:r>
          </a:p>
        </p:txBody>
      </p: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5C587614-972C-6A44-95E0-29F10290BC8F}"/>
              </a:ext>
            </a:extLst>
          </p:cNvPr>
          <p:cNvCxnSpPr>
            <a:cxnSpLocks/>
          </p:cNvCxnSpPr>
          <p:nvPr/>
        </p:nvCxnSpPr>
        <p:spPr>
          <a:xfrm>
            <a:off x="6105052" y="1844824"/>
            <a:ext cx="0" cy="2664296"/>
          </a:xfrm>
          <a:prstGeom prst="line">
            <a:avLst/>
          </a:prstGeom>
          <a:solidFill>
            <a:schemeClr val="tx1"/>
          </a:solidFill>
          <a:ln w="47625" cap="flat">
            <a:solidFill>
              <a:srgbClr val="12ABD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o 8">
            <a:extLst>
              <a:ext uri="{FF2B5EF4-FFF2-40B4-BE49-F238E27FC236}">
                <a16:creationId xmlns:a16="http://schemas.microsoft.com/office/drawing/2014/main" id="{F5531600-1510-A644-8375-080DFA106668}"/>
              </a:ext>
            </a:extLst>
          </p:cNvPr>
          <p:cNvGrpSpPr/>
          <p:nvPr/>
        </p:nvGrpSpPr>
        <p:grpSpPr>
          <a:xfrm>
            <a:off x="274630" y="1769925"/>
            <a:ext cx="5758404" cy="799884"/>
            <a:chOff x="274630" y="1769925"/>
            <a:chExt cx="5758404" cy="799884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C25D2F8D-2B65-E146-8F37-354CE5272F57}"/>
                </a:ext>
              </a:extLst>
            </p:cNvPr>
            <p:cNvGrpSpPr/>
            <p:nvPr/>
          </p:nvGrpSpPr>
          <p:grpSpPr>
            <a:xfrm>
              <a:off x="274630" y="1775677"/>
              <a:ext cx="402114" cy="426403"/>
              <a:chOff x="407368" y="1181557"/>
              <a:chExt cx="914400" cy="914400"/>
            </a:xfrm>
          </p:grpSpPr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FEC0B45B-0A13-FB49-9AAD-475B0A33F00C}"/>
                  </a:ext>
                </a:extLst>
              </p:cNvPr>
              <p:cNvSpPr/>
              <p:nvPr/>
            </p:nvSpPr>
            <p:spPr>
              <a:xfrm>
                <a:off x="407368" y="1181557"/>
                <a:ext cx="914400" cy="9144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4" name="Elemento grafico 13">
                <a:extLst>
                  <a:ext uri="{FF2B5EF4-FFF2-40B4-BE49-F238E27FC236}">
                    <a16:creationId xmlns:a16="http://schemas.microsoft.com/office/drawing/2014/main" id="{30BE38F0-0615-064C-87E5-13CDD4E93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1110" y="1345299"/>
                <a:ext cx="586915" cy="586915"/>
              </a:xfrm>
              <a:prstGeom prst="rect">
                <a:avLst/>
              </a:prstGeom>
            </p:spPr>
          </p:pic>
        </p:grp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4B36C2D-8F1F-F14B-97DB-22B420F31F56}"/>
                </a:ext>
              </a:extLst>
            </p:cNvPr>
            <p:cNvSpPr txBox="1"/>
            <p:nvPr/>
          </p:nvSpPr>
          <p:spPr>
            <a:xfrm>
              <a:off x="795250" y="1769925"/>
              <a:ext cx="4320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Strong </a:t>
              </a:r>
              <a:r>
                <a:rPr lang="it-IT" dirty="0" err="1"/>
                <a:t>Module</a:t>
              </a:r>
              <a:r>
                <a:rPr lang="it-IT" dirty="0"/>
                <a:t> </a:t>
              </a:r>
              <a:r>
                <a:rPr lang="it-IT" dirty="0" err="1"/>
                <a:t>Boundaries</a:t>
              </a:r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8CE6D27-E348-E34E-A4DF-3987DEBC29EB}"/>
                </a:ext>
              </a:extLst>
            </p:cNvPr>
            <p:cNvSpPr txBox="1"/>
            <p:nvPr/>
          </p:nvSpPr>
          <p:spPr>
            <a:xfrm>
              <a:off x="935123" y="2108144"/>
              <a:ext cx="5097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/>
                <a:t>Microservices</a:t>
              </a:r>
              <a:r>
                <a:rPr lang="it-IT" sz="1200" dirty="0"/>
                <a:t> </a:t>
              </a:r>
              <a:r>
                <a:rPr lang="it-IT" sz="1200" dirty="0" err="1"/>
                <a:t>reinforce</a:t>
              </a:r>
              <a:r>
                <a:rPr lang="it-IT" sz="1200" dirty="0"/>
                <a:t> modular </a:t>
              </a:r>
              <a:r>
                <a:rPr lang="it-IT" sz="1200" dirty="0" err="1"/>
                <a:t>structure</a:t>
              </a:r>
              <a:r>
                <a:rPr lang="it-IT" sz="1200" dirty="0"/>
                <a:t>, </a:t>
              </a:r>
              <a:r>
                <a:rPr lang="it-IT" sz="1200" dirty="0" err="1"/>
                <a:t>which</a:t>
              </a:r>
              <a:r>
                <a:rPr lang="it-IT" sz="1200" dirty="0"/>
                <a:t> </a:t>
              </a:r>
              <a:r>
                <a:rPr lang="it-IT" sz="1200" dirty="0" err="1"/>
                <a:t>is</a:t>
              </a:r>
              <a:r>
                <a:rPr lang="it-IT" sz="1200" dirty="0"/>
                <a:t> </a:t>
              </a:r>
              <a:r>
                <a:rPr lang="it-IT" sz="1200" dirty="0" err="1"/>
                <a:t>particularly</a:t>
              </a:r>
              <a:r>
                <a:rPr lang="it-IT" sz="1200" dirty="0"/>
                <a:t> </a:t>
              </a:r>
              <a:r>
                <a:rPr lang="it-IT" sz="1200" dirty="0" err="1"/>
                <a:t>important</a:t>
              </a:r>
              <a:r>
                <a:rPr lang="it-IT" sz="1200" dirty="0"/>
                <a:t> for </a:t>
              </a:r>
              <a:r>
                <a:rPr lang="it-IT" sz="1200" dirty="0" err="1"/>
                <a:t>larger</a:t>
              </a:r>
              <a:r>
                <a:rPr lang="it-IT" sz="1200" dirty="0"/>
                <a:t> teams.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2674FE2-98CC-4649-AFBE-856002AE12D8}"/>
              </a:ext>
            </a:extLst>
          </p:cNvPr>
          <p:cNvGrpSpPr/>
          <p:nvPr/>
        </p:nvGrpSpPr>
        <p:grpSpPr>
          <a:xfrm>
            <a:off x="274630" y="2613224"/>
            <a:ext cx="5758408" cy="984550"/>
            <a:chOff x="274630" y="2613224"/>
            <a:chExt cx="5758408" cy="984550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000138D0-D33D-5843-AAC2-297E9E43A83F}"/>
                </a:ext>
              </a:extLst>
            </p:cNvPr>
            <p:cNvGrpSpPr/>
            <p:nvPr/>
          </p:nvGrpSpPr>
          <p:grpSpPr>
            <a:xfrm>
              <a:off x="274630" y="2618976"/>
              <a:ext cx="402114" cy="426403"/>
              <a:chOff x="407368" y="1181557"/>
              <a:chExt cx="914400" cy="914400"/>
            </a:xfrm>
          </p:grpSpPr>
          <p:sp>
            <p:nvSpPr>
              <p:cNvPr id="19" name="Ovale 18">
                <a:extLst>
                  <a:ext uri="{FF2B5EF4-FFF2-40B4-BE49-F238E27FC236}">
                    <a16:creationId xmlns:a16="http://schemas.microsoft.com/office/drawing/2014/main" id="{F220C465-13C1-E54D-BDB0-A2FD6DF4F3AB}"/>
                  </a:ext>
                </a:extLst>
              </p:cNvPr>
              <p:cNvSpPr/>
              <p:nvPr/>
            </p:nvSpPr>
            <p:spPr>
              <a:xfrm>
                <a:off x="407368" y="1181557"/>
                <a:ext cx="914400" cy="9144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0" name="Elemento grafico 19">
                <a:extLst>
                  <a:ext uri="{FF2B5EF4-FFF2-40B4-BE49-F238E27FC236}">
                    <a16:creationId xmlns:a16="http://schemas.microsoft.com/office/drawing/2014/main" id="{E080AC7A-5A95-E146-88AB-47A06FB17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1110" y="1345299"/>
                <a:ext cx="586915" cy="586915"/>
              </a:xfrm>
              <a:prstGeom prst="rect">
                <a:avLst/>
              </a:prstGeom>
            </p:spPr>
          </p:pic>
        </p:grp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42942456-70CE-F446-9BA5-BD6EEF6C1CA4}"/>
                </a:ext>
              </a:extLst>
            </p:cNvPr>
            <p:cNvSpPr txBox="1"/>
            <p:nvPr/>
          </p:nvSpPr>
          <p:spPr>
            <a:xfrm>
              <a:off x="795250" y="2613224"/>
              <a:ext cx="4320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it-IT" dirty="0" err="1"/>
                <a:t>Independent</a:t>
              </a:r>
              <a:r>
                <a:rPr lang="it-IT" dirty="0"/>
                <a:t> Deployment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DC01FEE-7BEB-9A44-A570-9A1E4C8AE6BA}"/>
                </a:ext>
              </a:extLst>
            </p:cNvPr>
            <p:cNvSpPr txBox="1"/>
            <p:nvPr/>
          </p:nvSpPr>
          <p:spPr>
            <a:xfrm>
              <a:off x="935123" y="2951443"/>
              <a:ext cx="5097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Simple </a:t>
              </a:r>
              <a:r>
                <a:rPr lang="it-IT" sz="1200" dirty="0" err="1"/>
                <a:t>services</a:t>
              </a:r>
              <a:r>
                <a:rPr lang="it-IT" sz="1200" dirty="0"/>
                <a:t> are </a:t>
              </a:r>
              <a:r>
                <a:rPr lang="it-IT" sz="1200" dirty="0" err="1"/>
                <a:t>easier</a:t>
              </a:r>
              <a:r>
                <a:rPr lang="it-IT" sz="1200" dirty="0"/>
                <a:t> to </a:t>
              </a:r>
              <a:r>
                <a:rPr lang="it-IT" sz="1200" dirty="0" err="1"/>
                <a:t>deploy</a:t>
              </a:r>
              <a:r>
                <a:rPr lang="it-IT" sz="1200" dirty="0"/>
                <a:t>, and </a:t>
              </a:r>
              <a:r>
                <a:rPr lang="it-IT" sz="1200" dirty="0" err="1"/>
                <a:t>since</a:t>
              </a:r>
              <a:r>
                <a:rPr lang="it-IT" sz="1200" dirty="0"/>
                <a:t> </a:t>
              </a:r>
              <a:r>
                <a:rPr lang="it-IT" sz="1200" dirty="0" err="1"/>
                <a:t>they</a:t>
              </a:r>
              <a:r>
                <a:rPr lang="it-IT" sz="1200" dirty="0"/>
                <a:t> are </a:t>
              </a:r>
              <a:r>
                <a:rPr lang="it-IT" sz="1200" dirty="0" err="1"/>
                <a:t>autonomous</a:t>
              </a:r>
              <a:r>
                <a:rPr lang="it-IT" sz="1200" dirty="0"/>
                <a:t>, are </a:t>
              </a:r>
              <a:r>
                <a:rPr lang="it-IT" sz="1200" dirty="0" err="1"/>
                <a:t>less</a:t>
              </a:r>
              <a:r>
                <a:rPr lang="it-IT" sz="1200" dirty="0"/>
                <a:t> </a:t>
              </a:r>
              <a:r>
                <a:rPr lang="it-IT" sz="1200" dirty="0" err="1"/>
                <a:t>likely</a:t>
              </a:r>
              <a:r>
                <a:rPr lang="it-IT" sz="1200" dirty="0"/>
                <a:t> to cause </a:t>
              </a:r>
              <a:r>
                <a:rPr lang="it-IT" sz="1200" dirty="0" err="1"/>
                <a:t>system</a:t>
              </a:r>
              <a:r>
                <a:rPr lang="it-IT" sz="1200" dirty="0"/>
                <a:t> </a:t>
              </a:r>
              <a:r>
                <a:rPr lang="it-IT" sz="1200" dirty="0" err="1"/>
                <a:t>failures</a:t>
              </a:r>
              <a:r>
                <a:rPr lang="it-IT" sz="1200" dirty="0"/>
                <a:t> </a:t>
              </a:r>
              <a:r>
                <a:rPr lang="it-IT" sz="1200" dirty="0" err="1"/>
                <a:t>when</a:t>
              </a:r>
              <a:r>
                <a:rPr lang="it-IT" sz="1200" dirty="0"/>
                <a:t> </a:t>
              </a:r>
              <a:r>
                <a:rPr lang="it-IT" sz="1200" dirty="0" err="1"/>
                <a:t>they</a:t>
              </a:r>
              <a:r>
                <a:rPr lang="it-IT" sz="1200" dirty="0"/>
                <a:t> go </a:t>
              </a:r>
              <a:r>
                <a:rPr lang="it-IT" sz="1200" dirty="0" err="1"/>
                <a:t>wrong</a:t>
              </a:r>
              <a:r>
                <a:rPr lang="it-IT" sz="1200" dirty="0"/>
                <a:t>.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7751E29-CB89-E94F-B025-7B876218B67A}"/>
              </a:ext>
            </a:extLst>
          </p:cNvPr>
          <p:cNvGrpSpPr/>
          <p:nvPr/>
        </p:nvGrpSpPr>
        <p:grpSpPr>
          <a:xfrm>
            <a:off x="274630" y="3560682"/>
            <a:ext cx="5758408" cy="799884"/>
            <a:chOff x="274630" y="3560682"/>
            <a:chExt cx="5758408" cy="799884"/>
          </a:xfrm>
        </p:grpSpPr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CDF19045-1AEA-5241-81E4-51778B997081}"/>
                </a:ext>
              </a:extLst>
            </p:cNvPr>
            <p:cNvGrpSpPr/>
            <p:nvPr/>
          </p:nvGrpSpPr>
          <p:grpSpPr>
            <a:xfrm>
              <a:off x="274630" y="3566434"/>
              <a:ext cx="402114" cy="426403"/>
              <a:chOff x="407368" y="1181557"/>
              <a:chExt cx="914400" cy="914400"/>
            </a:xfrm>
          </p:grpSpPr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C12DDC56-1564-D745-B1EF-ABD6FFD04D88}"/>
                  </a:ext>
                </a:extLst>
              </p:cNvPr>
              <p:cNvSpPr/>
              <p:nvPr/>
            </p:nvSpPr>
            <p:spPr>
              <a:xfrm>
                <a:off x="407368" y="1181557"/>
                <a:ext cx="914400" cy="9144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6" name="Elemento grafico 25">
                <a:extLst>
                  <a:ext uri="{FF2B5EF4-FFF2-40B4-BE49-F238E27FC236}">
                    <a16:creationId xmlns:a16="http://schemas.microsoft.com/office/drawing/2014/main" id="{0E6AE6B2-4531-4F46-9DC1-A7CCFF8E4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1110" y="1345299"/>
                <a:ext cx="586915" cy="586915"/>
              </a:xfrm>
              <a:prstGeom prst="rect">
                <a:avLst/>
              </a:prstGeom>
            </p:spPr>
          </p:pic>
        </p:grp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A771CDC-0719-D840-8D1E-B5E31D9B08AA}"/>
                </a:ext>
              </a:extLst>
            </p:cNvPr>
            <p:cNvSpPr txBox="1"/>
            <p:nvPr/>
          </p:nvSpPr>
          <p:spPr>
            <a:xfrm>
              <a:off x="795250" y="3560682"/>
              <a:ext cx="4320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it-IT" dirty="0"/>
                <a:t>Technology </a:t>
              </a:r>
              <a:r>
                <a:rPr lang="it-IT" dirty="0" err="1"/>
                <a:t>Diversity</a:t>
              </a:r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D3C42EEB-EF11-F842-A0B8-0C185E09B759}"/>
                </a:ext>
              </a:extLst>
            </p:cNvPr>
            <p:cNvSpPr txBox="1"/>
            <p:nvPr/>
          </p:nvSpPr>
          <p:spPr>
            <a:xfrm>
              <a:off x="935123" y="3898901"/>
              <a:ext cx="5097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With </a:t>
              </a:r>
              <a:r>
                <a:rPr lang="it-IT" sz="1200" dirty="0" err="1"/>
                <a:t>microservices</a:t>
              </a:r>
              <a:r>
                <a:rPr lang="it-IT" sz="1200" dirty="0"/>
                <a:t> </a:t>
              </a:r>
              <a:r>
                <a:rPr lang="it-IT" sz="1200" dirty="0" err="1"/>
                <a:t>you</a:t>
              </a:r>
              <a:r>
                <a:rPr lang="it-IT" sz="1200" dirty="0"/>
                <a:t> can mix multiple </a:t>
              </a:r>
              <a:r>
                <a:rPr lang="it-IT" sz="1200" dirty="0" err="1"/>
                <a:t>languages</a:t>
              </a:r>
              <a:r>
                <a:rPr lang="it-IT" sz="1200" dirty="0"/>
                <a:t>, </a:t>
              </a:r>
              <a:r>
                <a:rPr lang="it-IT" sz="1200" dirty="0" err="1"/>
                <a:t>development</a:t>
              </a:r>
              <a:r>
                <a:rPr lang="it-IT" sz="1200" dirty="0"/>
                <a:t> </a:t>
              </a:r>
              <a:r>
                <a:rPr lang="it-IT" sz="1200" dirty="0" err="1"/>
                <a:t>frameworks</a:t>
              </a:r>
              <a:r>
                <a:rPr lang="it-IT" sz="1200" dirty="0"/>
                <a:t> and data-</a:t>
              </a:r>
              <a:r>
                <a:rPr lang="it-IT" sz="1200" dirty="0" err="1"/>
                <a:t>storage</a:t>
              </a:r>
              <a:r>
                <a:rPr lang="it-IT" sz="1200" dirty="0"/>
                <a:t> </a:t>
              </a:r>
              <a:r>
                <a:rPr lang="it-IT" sz="1200" dirty="0" err="1"/>
                <a:t>technologies</a:t>
              </a:r>
              <a:r>
                <a:rPr lang="it-IT" sz="1200" dirty="0"/>
                <a:t>.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7EE0DD98-81CC-AA40-986B-4C87D73119AD}"/>
              </a:ext>
            </a:extLst>
          </p:cNvPr>
          <p:cNvGrpSpPr/>
          <p:nvPr/>
        </p:nvGrpSpPr>
        <p:grpSpPr>
          <a:xfrm>
            <a:off x="6138091" y="1769925"/>
            <a:ext cx="5707272" cy="799884"/>
            <a:chOff x="6138091" y="1769925"/>
            <a:chExt cx="5707272" cy="799884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0186FCE2-9639-404D-8266-099DD5FEE36A}"/>
                </a:ext>
              </a:extLst>
            </p:cNvPr>
            <p:cNvGrpSpPr/>
            <p:nvPr/>
          </p:nvGrpSpPr>
          <p:grpSpPr>
            <a:xfrm>
              <a:off x="11443249" y="1852033"/>
              <a:ext cx="402114" cy="426403"/>
              <a:chOff x="2927648" y="1844824"/>
              <a:chExt cx="914400" cy="914400"/>
            </a:xfrm>
          </p:grpSpPr>
          <p:sp>
            <p:nvSpPr>
              <p:cNvPr id="31" name="Ovale 30">
                <a:extLst>
                  <a:ext uri="{FF2B5EF4-FFF2-40B4-BE49-F238E27FC236}">
                    <a16:creationId xmlns:a16="http://schemas.microsoft.com/office/drawing/2014/main" id="{689B0FD3-9D47-804C-8BF3-CC9465B364AE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914400" cy="9144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2" name="Elemento grafico 31">
                <a:extLst>
                  <a:ext uri="{FF2B5EF4-FFF2-40B4-BE49-F238E27FC236}">
                    <a16:creationId xmlns:a16="http://schemas.microsoft.com/office/drawing/2014/main" id="{3FE6C5EE-9E3A-C742-8FBE-7E504C5F8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3091390" y="2060848"/>
                <a:ext cx="586916" cy="586916"/>
              </a:xfrm>
              <a:prstGeom prst="rect">
                <a:avLst/>
              </a:prstGeom>
            </p:spPr>
          </p:pic>
        </p:grp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335CE2D0-546F-0C49-BD23-0F70E7B6551E}"/>
                </a:ext>
              </a:extLst>
            </p:cNvPr>
            <p:cNvSpPr txBox="1"/>
            <p:nvPr/>
          </p:nvSpPr>
          <p:spPr>
            <a:xfrm>
              <a:off x="6138091" y="1769925"/>
              <a:ext cx="4320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it-IT" dirty="0" err="1"/>
                <a:t>Operational</a:t>
              </a:r>
              <a:r>
                <a:rPr lang="it-IT" dirty="0"/>
                <a:t> </a:t>
              </a:r>
              <a:r>
                <a:rPr lang="it-IT" dirty="0" err="1"/>
                <a:t>Complexity</a:t>
              </a:r>
              <a:endParaRPr lang="it-IT" dirty="0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22EA01BC-7247-6547-B1A5-D3E8CE070593}"/>
                </a:ext>
              </a:extLst>
            </p:cNvPr>
            <p:cNvSpPr txBox="1"/>
            <p:nvPr/>
          </p:nvSpPr>
          <p:spPr>
            <a:xfrm>
              <a:off x="6277964" y="2108144"/>
              <a:ext cx="5097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/>
                <a:t>You</a:t>
              </a:r>
              <a:r>
                <a:rPr lang="it-IT" sz="1200" dirty="0"/>
                <a:t> </a:t>
              </a:r>
              <a:r>
                <a:rPr lang="it-IT" sz="1200" dirty="0" err="1"/>
                <a:t>need</a:t>
              </a:r>
              <a:r>
                <a:rPr lang="it-IT" sz="1200" dirty="0"/>
                <a:t> a mature </a:t>
              </a:r>
              <a:r>
                <a:rPr lang="it-IT" sz="1200" dirty="0" err="1"/>
                <a:t>operations</a:t>
              </a:r>
              <a:r>
                <a:rPr lang="it-IT" sz="1200" dirty="0"/>
                <a:t> team to </a:t>
              </a:r>
              <a:r>
                <a:rPr lang="it-IT" sz="1200" dirty="0" err="1"/>
                <a:t>manage</a:t>
              </a:r>
              <a:r>
                <a:rPr lang="it-IT" sz="1200" dirty="0"/>
                <a:t> </a:t>
              </a:r>
              <a:r>
                <a:rPr lang="it-IT" sz="1200" dirty="0" err="1"/>
                <a:t>lots</a:t>
              </a:r>
              <a:r>
                <a:rPr lang="it-IT" sz="1200" dirty="0"/>
                <a:t> of </a:t>
              </a:r>
              <a:r>
                <a:rPr lang="it-IT" sz="1200" dirty="0" err="1"/>
                <a:t>services</a:t>
              </a:r>
              <a:r>
                <a:rPr lang="it-IT" sz="1200" dirty="0"/>
                <a:t>, </a:t>
              </a:r>
              <a:r>
                <a:rPr lang="it-IT" sz="1200" dirty="0" err="1"/>
                <a:t>which</a:t>
              </a:r>
              <a:r>
                <a:rPr lang="it-IT" sz="1200" dirty="0"/>
                <a:t> are </a:t>
              </a:r>
              <a:r>
                <a:rPr lang="it-IT" sz="1200" dirty="0" err="1"/>
                <a:t>being</a:t>
              </a:r>
              <a:r>
                <a:rPr lang="it-IT" sz="1200" dirty="0"/>
                <a:t> </a:t>
              </a:r>
              <a:r>
                <a:rPr lang="it-IT" sz="1200" dirty="0" err="1"/>
                <a:t>redeployed</a:t>
              </a:r>
              <a:r>
                <a:rPr lang="it-IT" sz="1200" dirty="0"/>
                <a:t> </a:t>
              </a:r>
              <a:r>
                <a:rPr lang="it-IT" sz="1200" dirty="0" err="1"/>
                <a:t>regularly</a:t>
              </a:r>
              <a:r>
                <a:rPr lang="it-IT" sz="1200" dirty="0"/>
                <a:t>.</a:t>
              </a: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C9D762D5-C720-354F-9E13-4D694027192A}"/>
              </a:ext>
            </a:extLst>
          </p:cNvPr>
          <p:cNvGrpSpPr/>
          <p:nvPr/>
        </p:nvGrpSpPr>
        <p:grpSpPr>
          <a:xfrm>
            <a:off x="6138091" y="2613224"/>
            <a:ext cx="5707272" cy="984550"/>
            <a:chOff x="6138091" y="2613224"/>
            <a:chExt cx="5707272" cy="984550"/>
          </a:xfrm>
        </p:grpSpPr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93E40FFE-E014-BA47-8935-E5F9DE066C99}"/>
                </a:ext>
              </a:extLst>
            </p:cNvPr>
            <p:cNvGrpSpPr/>
            <p:nvPr/>
          </p:nvGrpSpPr>
          <p:grpSpPr>
            <a:xfrm>
              <a:off x="11443249" y="2695332"/>
              <a:ext cx="402114" cy="426403"/>
              <a:chOff x="2927648" y="1844824"/>
              <a:chExt cx="914400" cy="914400"/>
            </a:xfrm>
          </p:grpSpPr>
          <p:sp>
            <p:nvSpPr>
              <p:cNvPr id="37" name="Ovale 36">
                <a:extLst>
                  <a:ext uri="{FF2B5EF4-FFF2-40B4-BE49-F238E27FC236}">
                    <a16:creationId xmlns:a16="http://schemas.microsoft.com/office/drawing/2014/main" id="{EBF58B12-7900-4148-AE7F-0CEC8A1FF6B4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914400" cy="9144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8" name="Elemento grafico 37">
                <a:extLst>
                  <a:ext uri="{FF2B5EF4-FFF2-40B4-BE49-F238E27FC236}">
                    <a16:creationId xmlns:a16="http://schemas.microsoft.com/office/drawing/2014/main" id="{3D1BBD26-AEA3-CF4C-AAAB-768EF4CD7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3091390" y="2060848"/>
                <a:ext cx="586916" cy="586916"/>
              </a:xfrm>
              <a:prstGeom prst="rect">
                <a:avLst/>
              </a:prstGeom>
            </p:spPr>
          </p:pic>
        </p:grp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9D544DF8-6E96-FB4C-B963-8ED0C1B2A5F8}"/>
                </a:ext>
              </a:extLst>
            </p:cNvPr>
            <p:cNvSpPr txBox="1"/>
            <p:nvPr/>
          </p:nvSpPr>
          <p:spPr>
            <a:xfrm>
              <a:off x="6138091" y="2613224"/>
              <a:ext cx="4320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it-IT" dirty="0" err="1"/>
                <a:t>Eventual</a:t>
              </a:r>
              <a:r>
                <a:rPr lang="it-IT" dirty="0"/>
                <a:t> </a:t>
              </a:r>
              <a:r>
                <a:rPr lang="it-IT" dirty="0" err="1"/>
                <a:t>Consistency</a:t>
              </a:r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BB328F2-817C-7A4A-BD28-16349E2E662A}"/>
                </a:ext>
              </a:extLst>
            </p:cNvPr>
            <p:cNvSpPr txBox="1"/>
            <p:nvPr/>
          </p:nvSpPr>
          <p:spPr>
            <a:xfrm>
              <a:off x="6277964" y="2951443"/>
              <a:ext cx="5097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/>
                <a:t>Maintaining</a:t>
              </a:r>
              <a:r>
                <a:rPr lang="it-IT" sz="1200" dirty="0"/>
                <a:t> strong </a:t>
              </a:r>
              <a:r>
                <a:rPr lang="it-IT" sz="1200" dirty="0" err="1"/>
                <a:t>consistency</a:t>
              </a:r>
              <a:r>
                <a:rPr lang="it-IT" sz="1200" dirty="0"/>
                <a:t> </a:t>
              </a:r>
              <a:r>
                <a:rPr lang="it-IT" sz="1200" dirty="0" err="1"/>
                <a:t>is</a:t>
              </a:r>
              <a:r>
                <a:rPr lang="it-IT" sz="1200" dirty="0"/>
                <a:t> </a:t>
              </a:r>
              <a:r>
                <a:rPr lang="it-IT" sz="1200" dirty="0" err="1"/>
                <a:t>extremely</a:t>
              </a:r>
              <a:r>
                <a:rPr lang="it-IT" sz="1200" dirty="0"/>
                <a:t> </a:t>
              </a:r>
              <a:r>
                <a:rPr lang="it-IT" sz="1200" dirty="0" err="1"/>
                <a:t>difficult</a:t>
              </a:r>
              <a:r>
                <a:rPr lang="it-IT" sz="1200" dirty="0"/>
                <a:t> for a </a:t>
              </a:r>
              <a:r>
                <a:rPr lang="it-IT" sz="1200" dirty="0" err="1"/>
                <a:t>distributed</a:t>
              </a:r>
              <a:r>
                <a:rPr lang="it-IT" sz="1200" dirty="0"/>
                <a:t> </a:t>
              </a:r>
              <a:r>
                <a:rPr lang="it-IT" sz="1200" dirty="0" err="1"/>
                <a:t>system</a:t>
              </a:r>
              <a:r>
                <a:rPr lang="it-IT" sz="1200" dirty="0"/>
                <a:t>, </a:t>
              </a:r>
              <a:r>
                <a:rPr lang="it-IT" sz="1200" dirty="0" err="1"/>
                <a:t>which</a:t>
              </a:r>
              <a:r>
                <a:rPr lang="it-IT" sz="1200" dirty="0"/>
                <a:t> </a:t>
              </a:r>
              <a:r>
                <a:rPr lang="it-IT" sz="1200" dirty="0" err="1"/>
                <a:t>means</a:t>
              </a:r>
              <a:r>
                <a:rPr lang="it-IT" sz="1200" dirty="0"/>
                <a:t> </a:t>
              </a:r>
              <a:r>
                <a:rPr lang="it-IT" sz="1200" dirty="0" err="1"/>
                <a:t>everyone</a:t>
              </a:r>
              <a:r>
                <a:rPr lang="it-IT" sz="1200" dirty="0"/>
                <a:t> </a:t>
              </a:r>
              <a:r>
                <a:rPr lang="it-IT" sz="1200" dirty="0" err="1"/>
                <a:t>has</a:t>
              </a:r>
              <a:r>
                <a:rPr lang="it-IT" sz="1200" dirty="0"/>
                <a:t> to </a:t>
              </a:r>
              <a:r>
                <a:rPr lang="it-IT" sz="1200" dirty="0" err="1"/>
                <a:t>manage</a:t>
              </a:r>
              <a:r>
                <a:rPr lang="it-IT" sz="1200" dirty="0"/>
                <a:t> </a:t>
              </a:r>
              <a:r>
                <a:rPr lang="it-IT" sz="1200" dirty="0" err="1"/>
                <a:t>eventual</a:t>
              </a:r>
              <a:r>
                <a:rPr lang="it-IT" sz="1200" dirty="0"/>
                <a:t> </a:t>
              </a:r>
              <a:r>
                <a:rPr lang="it-IT" sz="1200" dirty="0" err="1"/>
                <a:t>consistency</a:t>
              </a:r>
              <a:r>
                <a:rPr lang="it-IT" sz="1200" dirty="0"/>
                <a:t>.</a:t>
              </a: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95AC6A03-13B6-1645-8975-6A419166393C}"/>
              </a:ext>
            </a:extLst>
          </p:cNvPr>
          <p:cNvGrpSpPr/>
          <p:nvPr/>
        </p:nvGrpSpPr>
        <p:grpSpPr>
          <a:xfrm>
            <a:off x="6138091" y="3560682"/>
            <a:ext cx="5707272" cy="799884"/>
            <a:chOff x="6138091" y="3560682"/>
            <a:chExt cx="5707272" cy="799884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9EB495A5-301A-4642-81B5-150B3D6A79F7}"/>
                </a:ext>
              </a:extLst>
            </p:cNvPr>
            <p:cNvGrpSpPr/>
            <p:nvPr/>
          </p:nvGrpSpPr>
          <p:grpSpPr>
            <a:xfrm>
              <a:off x="11443249" y="3642790"/>
              <a:ext cx="402114" cy="426403"/>
              <a:chOff x="2927648" y="1844824"/>
              <a:chExt cx="914400" cy="914400"/>
            </a:xfrm>
          </p:grpSpPr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95E0997C-F4C3-BA42-994D-55C7D68FECCA}"/>
                  </a:ext>
                </a:extLst>
              </p:cNvPr>
              <p:cNvSpPr/>
              <p:nvPr/>
            </p:nvSpPr>
            <p:spPr>
              <a:xfrm>
                <a:off x="2927648" y="1844824"/>
                <a:ext cx="914400" cy="9144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4" name="Elemento grafico 43">
                <a:extLst>
                  <a:ext uri="{FF2B5EF4-FFF2-40B4-BE49-F238E27FC236}">
                    <a16:creationId xmlns:a16="http://schemas.microsoft.com/office/drawing/2014/main" id="{49C219F8-166C-4B4A-9C69-D187B6F20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3091390" y="2060848"/>
                <a:ext cx="586916" cy="586916"/>
              </a:xfrm>
              <a:prstGeom prst="rect">
                <a:avLst/>
              </a:prstGeom>
            </p:spPr>
          </p:pic>
        </p:grp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85B8B8E6-950A-E647-89CE-CA0FD0FD6759}"/>
                </a:ext>
              </a:extLst>
            </p:cNvPr>
            <p:cNvSpPr txBox="1"/>
            <p:nvPr/>
          </p:nvSpPr>
          <p:spPr>
            <a:xfrm>
              <a:off x="6138091" y="3560682"/>
              <a:ext cx="4320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it-IT" dirty="0"/>
                <a:t>Distribution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C78C322D-B399-3647-B8E8-432024A4EAD4}"/>
                </a:ext>
              </a:extLst>
            </p:cNvPr>
            <p:cNvSpPr txBox="1"/>
            <p:nvPr/>
          </p:nvSpPr>
          <p:spPr>
            <a:xfrm>
              <a:off x="6277964" y="3898901"/>
              <a:ext cx="5097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Distributed </a:t>
              </a:r>
              <a:r>
                <a:rPr lang="it-IT" sz="1200" dirty="0" err="1"/>
                <a:t>systems</a:t>
              </a:r>
              <a:r>
                <a:rPr lang="it-IT" sz="1200" dirty="0"/>
                <a:t> are </a:t>
              </a:r>
              <a:r>
                <a:rPr lang="it-IT" sz="1200" dirty="0" err="1"/>
                <a:t>harder</a:t>
              </a:r>
              <a:r>
                <a:rPr lang="it-IT" sz="1200" dirty="0"/>
                <a:t> to </a:t>
              </a:r>
              <a:r>
                <a:rPr lang="it-IT" sz="1200" dirty="0" err="1"/>
                <a:t>program</a:t>
              </a:r>
              <a:r>
                <a:rPr lang="it-IT" sz="1200" dirty="0"/>
                <a:t>, </a:t>
              </a:r>
              <a:r>
                <a:rPr lang="it-IT" sz="1200" dirty="0" err="1"/>
                <a:t>since</a:t>
              </a:r>
              <a:r>
                <a:rPr lang="it-IT" sz="1200" dirty="0"/>
                <a:t> remote </a:t>
              </a:r>
              <a:r>
                <a:rPr lang="it-IT" sz="1200" dirty="0" err="1"/>
                <a:t>calls</a:t>
              </a:r>
              <a:r>
                <a:rPr lang="it-IT" sz="1200" dirty="0"/>
                <a:t> can be slow and are </a:t>
              </a:r>
              <a:r>
                <a:rPr lang="it-IT" sz="1200" dirty="0" err="1"/>
                <a:t>always</a:t>
              </a:r>
              <a:r>
                <a:rPr lang="it-IT" sz="1200" dirty="0"/>
                <a:t> </a:t>
              </a:r>
              <a:r>
                <a:rPr lang="it-IT" sz="1200" dirty="0" err="1"/>
                <a:t>at</a:t>
              </a:r>
              <a:r>
                <a:rPr lang="it-IT" sz="1200" dirty="0"/>
                <a:t> </a:t>
              </a:r>
              <a:r>
                <a:rPr lang="it-IT" sz="1200" dirty="0" err="1"/>
                <a:t>risk</a:t>
              </a:r>
              <a:r>
                <a:rPr lang="it-IT" sz="1200" dirty="0"/>
                <a:t> of </a:t>
              </a:r>
              <a:r>
                <a:rPr lang="it-IT" sz="1200" dirty="0" err="1"/>
                <a:t>failure</a:t>
              </a:r>
              <a:r>
                <a:rPr lang="it-IT" sz="1200" dirty="0"/>
                <a:t>.</a:t>
              </a: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EA3499CE-ABE3-B941-811E-D723C82E6DE4}"/>
              </a:ext>
            </a:extLst>
          </p:cNvPr>
          <p:cNvGrpSpPr/>
          <p:nvPr/>
        </p:nvGrpSpPr>
        <p:grpSpPr>
          <a:xfrm>
            <a:off x="346637" y="4661096"/>
            <a:ext cx="11426720" cy="1573083"/>
            <a:chOff x="346637" y="4661096"/>
            <a:chExt cx="11426720" cy="1573083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F4686D2B-32D7-5E4D-BC1A-4EF8817461F0}"/>
                </a:ext>
              </a:extLst>
            </p:cNvPr>
            <p:cNvSpPr txBox="1"/>
            <p:nvPr/>
          </p:nvSpPr>
          <p:spPr>
            <a:xfrm>
              <a:off x="348678" y="4661096"/>
              <a:ext cx="111542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Don’t</a:t>
              </a:r>
              <a:r>
                <a:rPr lang="it-IT" dirty="0"/>
                <a:t> </a:t>
              </a:r>
              <a:r>
                <a:rPr lang="it-IT" dirty="0" err="1"/>
                <a:t>forget</a:t>
              </a:r>
              <a:r>
                <a:rPr lang="it-IT" dirty="0"/>
                <a:t> the more </a:t>
              </a:r>
              <a:r>
                <a:rPr lang="it-IT" dirty="0" err="1"/>
                <a:t>important</a:t>
              </a:r>
              <a:r>
                <a:rPr lang="it-IT" dirty="0"/>
                <a:t> </a:t>
              </a:r>
              <a:r>
                <a:rPr lang="it-IT" dirty="0" err="1"/>
                <a:t>issues</a:t>
              </a:r>
              <a:r>
                <a:rPr lang="it-IT" dirty="0"/>
                <a:t> </a:t>
              </a:r>
              <a:r>
                <a:rPr lang="it-IT" dirty="0" err="1"/>
                <a:t>that</a:t>
              </a:r>
              <a:r>
                <a:rPr lang="it-IT" dirty="0"/>
                <a:t> drive the success and </a:t>
              </a:r>
              <a:r>
                <a:rPr lang="it-IT" dirty="0" err="1"/>
                <a:t>failure</a:t>
              </a:r>
              <a:r>
                <a:rPr lang="it-IT" dirty="0"/>
                <a:t> of software </a:t>
              </a:r>
              <a:r>
                <a:rPr lang="it-IT" dirty="0" err="1"/>
                <a:t>projects</a:t>
              </a:r>
              <a:r>
                <a:rPr lang="it-IT" dirty="0"/>
                <a:t>.</a:t>
              </a:r>
            </a:p>
            <a:p>
              <a:r>
                <a:rPr lang="it-IT" dirty="0"/>
                <a:t>Soft </a:t>
              </a:r>
              <a:r>
                <a:rPr lang="it-IT" dirty="0" err="1"/>
                <a:t>factors</a:t>
              </a:r>
              <a:r>
                <a:rPr lang="it-IT" dirty="0"/>
                <a:t> </a:t>
              </a:r>
              <a:r>
                <a:rPr lang="it-IT" dirty="0" err="1"/>
                <a:t>such</a:t>
              </a:r>
              <a:r>
                <a:rPr lang="it-IT" dirty="0"/>
                <a:t>:</a:t>
              </a:r>
            </a:p>
          </p:txBody>
        </p:sp>
        <p:sp>
          <p:nvSpPr>
            <p:cNvPr id="47" name="CasellaDiTesto 46">
              <a:extLst>
                <a:ext uri="{FF2B5EF4-FFF2-40B4-BE49-F238E27FC236}">
                  <a16:creationId xmlns:a16="http://schemas.microsoft.com/office/drawing/2014/main" id="{630B0244-833C-5641-8456-F30AC0B808AE}"/>
                </a:ext>
              </a:extLst>
            </p:cNvPr>
            <p:cNvSpPr txBox="1"/>
            <p:nvPr/>
          </p:nvSpPr>
          <p:spPr>
            <a:xfrm>
              <a:off x="346637" y="5310849"/>
              <a:ext cx="6325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quality</a:t>
              </a:r>
              <a:r>
                <a:rPr lang="it-IT" dirty="0"/>
                <a:t> of </a:t>
              </a:r>
              <a:r>
                <a:rPr lang="it-IT" dirty="0" err="1"/>
                <a:t>people</a:t>
              </a:r>
              <a:r>
                <a:rPr lang="it-IT" dirty="0"/>
                <a:t> on the team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how</a:t>
              </a:r>
              <a:r>
                <a:rPr lang="it-IT" dirty="0"/>
                <a:t> </a:t>
              </a:r>
              <a:r>
                <a:rPr lang="it-IT" dirty="0" err="1"/>
                <a:t>well</a:t>
              </a:r>
              <a:r>
                <a:rPr lang="it-IT" dirty="0"/>
                <a:t> </a:t>
              </a:r>
              <a:r>
                <a:rPr lang="it-IT" dirty="0" err="1"/>
                <a:t>they</a:t>
              </a:r>
              <a:r>
                <a:rPr lang="it-IT" dirty="0"/>
                <a:t> collaborate with </a:t>
              </a:r>
              <a:r>
                <a:rPr lang="it-IT" dirty="0" err="1"/>
                <a:t>each</a:t>
              </a:r>
              <a:r>
                <a:rPr lang="it-IT" dirty="0"/>
                <a:t> </a:t>
              </a:r>
              <a:r>
                <a:rPr lang="it-IT" dirty="0" err="1"/>
                <a:t>other</a:t>
              </a:r>
              <a:endParaRPr lang="it-IT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the </a:t>
              </a:r>
              <a:r>
                <a:rPr lang="it-IT" dirty="0" err="1"/>
                <a:t>degree</a:t>
              </a:r>
              <a:r>
                <a:rPr lang="it-IT" dirty="0"/>
                <a:t> of </a:t>
              </a:r>
              <a:r>
                <a:rPr lang="it-IT" dirty="0" err="1"/>
                <a:t>communication</a:t>
              </a:r>
              <a:r>
                <a:rPr lang="it-IT" dirty="0"/>
                <a:t> with domain </a:t>
              </a:r>
              <a:r>
                <a:rPr lang="it-IT" dirty="0" err="1"/>
                <a:t>experts</a:t>
              </a:r>
              <a:endParaRPr lang="it-IT" dirty="0"/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6E7E1B27-FAE4-DA4A-ADBF-26FF49CC7966}"/>
                </a:ext>
              </a:extLst>
            </p:cNvPr>
            <p:cNvSpPr txBox="1"/>
            <p:nvPr/>
          </p:nvSpPr>
          <p:spPr>
            <a:xfrm>
              <a:off x="6672064" y="5310849"/>
              <a:ext cx="51012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clean</a:t>
              </a:r>
              <a:r>
                <a:rPr lang="it-IT" dirty="0"/>
                <a:t> code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good</a:t>
              </a:r>
              <a:r>
                <a:rPr lang="it-IT" dirty="0"/>
                <a:t> </a:t>
              </a:r>
              <a:r>
                <a:rPr lang="it-IT" dirty="0" err="1"/>
                <a:t>testing</a:t>
              </a:r>
              <a:endParaRPr lang="it-IT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attention</a:t>
              </a:r>
              <a:r>
                <a:rPr lang="it-IT" dirty="0"/>
                <a:t> to </a:t>
              </a:r>
              <a:r>
                <a:rPr lang="it-IT" dirty="0" err="1"/>
                <a:t>evolutionary</a:t>
              </a:r>
              <a:r>
                <a:rPr lang="it-IT" dirty="0"/>
                <a:t> </a:t>
              </a:r>
              <a:r>
                <a:rPr lang="it-IT" dirty="0" err="1"/>
                <a:t>architecture</a:t>
              </a:r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31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14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E74FB93-E7B2-2046-B198-58C399A72D68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When and why use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C7755788-A541-F640-8F7E-76B1F964B612}"/>
              </a:ext>
            </a:extLst>
          </p:cNvPr>
          <p:cNvGrpSpPr/>
          <p:nvPr/>
        </p:nvGrpSpPr>
        <p:grpSpPr>
          <a:xfrm>
            <a:off x="127221" y="1052736"/>
            <a:ext cx="11773308" cy="1263439"/>
            <a:chOff x="127221" y="1052736"/>
            <a:chExt cx="11773308" cy="1263439"/>
          </a:xfrm>
        </p:grpSpPr>
        <p:pic>
          <p:nvPicPr>
            <p:cNvPr id="8" name="Elemento grafico 7">
              <a:extLst>
                <a:ext uri="{FF2B5EF4-FFF2-40B4-BE49-F238E27FC236}">
                  <a16:creationId xmlns:a16="http://schemas.microsoft.com/office/drawing/2014/main" id="{0A1453F3-FE28-424B-9336-EA8360821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5480" y="1153207"/>
              <a:ext cx="1162968" cy="1162968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C7D5926-4C34-4F46-9D29-C614FACE76AA}"/>
                </a:ext>
              </a:extLst>
            </p:cNvPr>
            <p:cNvGrpSpPr/>
            <p:nvPr/>
          </p:nvGrpSpPr>
          <p:grpSpPr>
            <a:xfrm>
              <a:off x="127221" y="1052736"/>
              <a:ext cx="1339041" cy="977171"/>
              <a:chOff x="127221" y="1052736"/>
              <a:chExt cx="1339041" cy="977171"/>
            </a:xfrm>
          </p:grpSpPr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C7D07BA1-B48C-D54E-8DF5-0688FCBF7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221" y="1052736"/>
                <a:ext cx="1296144" cy="977171"/>
              </a:xfrm>
              <a:prstGeom prst="rect">
                <a:avLst/>
              </a:prstGeom>
            </p:spPr>
          </p:pic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2FFFF03-5151-DE4E-90F1-DC93562AAA1D}"/>
                  </a:ext>
                </a:extLst>
              </p:cNvPr>
              <p:cNvSpPr txBox="1"/>
              <p:nvPr/>
            </p:nvSpPr>
            <p:spPr>
              <a:xfrm>
                <a:off x="303293" y="1194868"/>
                <a:ext cx="116296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 err="1"/>
                  <a:t>You</a:t>
                </a:r>
                <a:r>
                  <a:rPr lang="it-IT" sz="1000" dirty="0"/>
                  <a:t> must be </a:t>
                </a:r>
                <a:r>
                  <a:rPr lang="it-IT" sz="1000" dirty="0" err="1"/>
                  <a:t>this</a:t>
                </a:r>
                <a:r>
                  <a:rPr lang="it-IT" sz="1000" dirty="0"/>
                  <a:t> </a:t>
                </a:r>
                <a:r>
                  <a:rPr lang="it-IT" sz="1000" dirty="0" err="1"/>
                  <a:t>tall</a:t>
                </a:r>
                <a:r>
                  <a:rPr lang="it-IT" sz="1000" dirty="0"/>
                  <a:t> to use </a:t>
                </a:r>
                <a:r>
                  <a:rPr lang="it-IT" sz="1000" i="1" dirty="0" err="1"/>
                  <a:t>microservices</a:t>
                </a:r>
                <a:endParaRPr lang="it-IT" sz="1000" i="1" dirty="0"/>
              </a:p>
            </p:txBody>
          </p:sp>
        </p:grp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CE68151-0726-C14F-B11B-F92B4DC05737}"/>
                </a:ext>
              </a:extLst>
            </p:cNvPr>
            <p:cNvSpPr txBox="1"/>
            <p:nvPr/>
          </p:nvSpPr>
          <p:spPr>
            <a:xfrm>
              <a:off x="2743188" y="1052736"/>
              <a:ext cx="91573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With </a:t>
              </a:r>
              <a:r>
                <a:rPr lang="it-IT" dirty="0" err="1"/>
                <a:t>any</a:t>
              </a:r>
              <a:r>
                <a:rPr lang="it-IT" dirty="0"/>
                <a:t> </a:t>
              </a:r>
              <a:r>
                <a:rPr lang="it-IT" dirty="0" err="1"/>
                <a:t>architectural</a:t>
              </a:r>
              <a:r>
                <a:rPr lang="it-IT" dirty="0"/>
                <a:t> </a:t>
              </a:r>
              <a:r>
                <a:rPr lang="it-IT" dirty="0" err="1"/>
                <a:t>decision</a:t>
              </a:r>
              <a:r>
                <a:rPr lang="it-IT" dirty="0"/>
                <a:t> </a:t>
              </a:r>
              <a:r>
                <a:rPr lang="it-IT" dirty="0" err="1"/>
                <a:t>there</a:t>
              </a:r>
              <a:r>
                <a:rPr lang="it-IT" dirty="0"/>
                <a:t> are </a:t>
              </a:r>
              <a:r>
                <a:rPr lang="it-IT" dirty="0" err="1"/>
                <a:t>trade-offs</a:t>
              </a:r>
              <a:r>
                <a:rPr lang="it-IT" dirty="0"/>
                <a:t>. </a:t>
              </a:r>
            </a:p>
            <a:p>
              <a:r>
                <a:rPr lang="it-IT" dirty="0" err="1"/>
                <a:t>If</a:t>
              </a:r>
              <a:r>
                <a:rPr lang="it-IT" dirty="0"/>
                <a:t> </a:t>
              </a:r>
              <a:r>
                <a:rPr lang="it-IT" dirty="0" err="1"/>
                <a:t>you</a:t>
              </a:r>
              <a:r>
                <a:rPr lang="it-IT" dirty="0"/>
                <a:t> </a:t>
              </a:r>
              <a:r>
                <a:rPr lang="it-IT" dirty="0" err="1"/>
                <a:t>don't</a:t>
              </a:r>
              <a:r>
                <a:rPr lang="it-IT" dirty="0"/>
                <a:t> </a:t>
              </a:r>
              <a:r>
                <a:rPr lang="it-IT" dirty="0" err="1"/>
                <a:t>have</a:t>
              </a:r>
              <a:r>
                <a:rPr lang="it-IT" dirty="0"/>
                <a:t> </a:t>
              </a:r>
              <a:r>
                <a:rPr lang="it-IT" dirty="0" err="1"/>
                <a:t>certain</a:t>
              </a:r>
              <a:r>
                <a:rPr lang="it-IT" dirty="0"/>
                <a:t> baseline </a:t>
              </a:r>
              <a:r>
                <a:rPr lang="it-IT" dirty="0" err="1"/>
                <a:t>competencies</a:t>
              </a:r>
              <a:r>
                <a:rPr lang="it-IT" dirty="0"/>
                <a:t>, </a:t>
              </a:r>
              <a:r>
                <a:rPr lang="it-IT" dirty="0" err="1"/>
                <a:t>you</a:t>
              </a:r>
              <a:r>
                <a:rPr lang="it-IT" dirty="0"/>
                <a:t> </a:t>
              </a:r>
              <a:r>
                <a:rPr lang="it-IT" dirty="0" err="1"/>
                <a:t>shouldn't</a:t>
              </a:r>
              <a:r>
                <a:rPr lang="it-IT" dirty="0"/>
                <a:t> </a:t>
              </a:r>
              <a:r>
                <a:rPr lang="it-IT" dirty="0" err="1"/>
                <a:t>consider</a:t>
              </a:r>
              <a:r>
                <a:rPr lang="it-IT" dirty="0"/>
                <a:t> </a:t>
              </a:r>
              <a:r>
                <a:rPr lang="it-IT" dirty="0" err="1"/>
                <a:t>using</a:t>
              </a:r>
              <a:r>
                <a:rPr lang="it-IT" dirty="0"/>
                <a:t> the </a:t>
              </a:r>
              <a:r>
                <a:rPr lang="it-IT" dirty="0" err="1"/>
                <a:t>microservice</a:t>
              </a:r>
              <a:r>
                <a:rPr lang="it-IT" dirty="0"/>
                <a:t> style.</a:t>
              </a:r>
            </a:p>
          </p:txBody>
        </p:sp>
      </p:grp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4A7636F-DBE3-2E44-A1A8-A0BF9D546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72464" y="3507380"/>
            <a:ext cx="1440160" cy="14401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3F7F6FB-AFE9-6B4A-ACB1-1BB50538A144}"/>
              </a:ext>
            </a:extLst>
          </p:cNvPr>
          <p:cNvSpPr txBox="1"/>
          <p:nvPr/>
        </p:nvSpPr>
        <p:spPr>
          <a:xfrm>
            <a:off x="327949" y="2530064"/>
            <a:ext cx="1020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Rapid</a:t>
            </a:r>
            <a:r>
              <a:rPr lang="it-IT" b="1" dirty="0"/>
              <a:t> </a:t>
            </a:r>
            <a:r>
              <a:rPr lang="it-IT" b="1" dirty="0" err="1"/>
              <a:t>provisioning</a:t>
            </a:r>
            <a:br>
              <a:rPr lang="it-IT" dirty="0"/>
            </a:b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fire</a:t>
            </a:r>
            <a:r>
              <a:rPr lang="it-IT" dirty="0"/>
              <a:t> up a new server in a </a:t>
            </a:r>
            <a:r>
              <a:rPr lang="it-IT" dirty="0" err="1"/>
              <a:t>matter</a:t>
            </a:r>
            <a:r>
              <a:rPr lang="it-IT" dirty="0"/>
              <a:t> of hour. </a:t>
            </a:r>
            <a:br>
              <a:rPr lang="it-IT" dirty="0"/>
            </a:br>
            <a:r>
              <a:rPr lang="it-IT" dirty="0"/>
              <a:t>To be </a:t>
            </a:r>
            <a:r>
              <a:rPr lang="it-IT" dirty="0" err="1"/>
              <a:t>able</a:t>
            </a:r>
            <a:r>
              <a:rPr lang="it-IT" dirty="0"/>
              <a:t> to do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rapid</a:t>
            </a:r>
            <a:r>
              <a:rPr lang="it-IT" dirty="0"/>
              <a:t> </a:t>
            </a:r>
            <a:r>
              <a:rPr lang="it-IT" dirty="0" err="1"/>
              <a:t>provisioning</a:t>
            </a:r>
            <a:r>
              <a:rPr lang="it-IT" dirty="0"/>
              <a:t>, </a:t>
            </a:r>
            <a:r>
              <a:rPr lang="it-IT" dirty="0" err="1"/>
              <a:t>you'll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automation</a:t>
            </a:r>
            <a:r>
              <a:rPr lang="it-IT" dirty="0"/>
              <a:t>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78428D4-91AC-744A-A100-FADD2BCFE0B7}"/>
              </a:ext>
            </a:extLst>
          </p:cNvPr>
          <p:cNvSpPr txBox="1"/>
          <p:nvPr/>
        </p:nvSpPr>
        <p:spPr>
          <a:xfrm>
            <a:off x="327949" y="3453394"/>
            <a:ext cx="10205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Basic </a:t>
            </a:r>
            <a:r>
              <a:rPr lang="it-IT" b="1" dirty="0" err="1"/>
              <a:t>Monitoring</a:t>
            </a:r>
            <a:br>
              <a:rPr lang="it-IT" b="1" dirty="0"/>
            </a:br>
            <a:r>
              <a:rPr lang="it-IT" dirty="0"/>
              <a:t>with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can go </a:t>
            </a:r>
            <a:r>
              <a:rPr lang="it-IT" dirty="0" err="1"/>
              <a:t>wrong</a:t>
            </a:r>
            <a:r>
              <a:rPr lang="it-IT" dirty="0"/>
              <a:t> in ways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in test </a:t>
            </a:r>
            <a:r>
              <a:rPr lang="it-IT" dirty="0" err="1"/>
              <a:t>environments</a:t>
            </a:r>
            <a:r>
              <a:rPr lang="it-IT" dirty="0"/>
              <a:t>.</a:t>
            </a:r>
            <a:br>
              <a:rPr lang="it-IT" b="1" dirty="0"/>
            </a:b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it's</a:t>
            </a:r>
            <a:r>
              <a:rPr lang="it-IT" dirty="0"/>
              <a:t> </a:t>
            </a:r>
            <a:r>
              <a:rPr lang="it-IT" dirty="0" err="1"/>
              <a:t>essential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monitoring</a:t>
            </a:r>
            <a:r>
              <a:rPr lang="it-IT" dirty="0"/>
              <a:t> regime </a:t>
            </a:r>
            <a:r>
              <a:rPr lang="it-IT" dirty="0" err="1"/>
              <a:t>is</a:t>
            </a:r>
            <a:r>
              <a:rPr lang="it-IT" dirty="0"/>
              <a:t> in </a:t>
            </a:r>
            <a:r>
              <a:rPr lang="it-IT" dirty="0" err="1"/>
              <a:t>place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serious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quickly</a:t>
            </a:r>
            <a:r>
              <a:rPr lang="it-IT" dirty="0"/>
              <a:t>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6093B2-08FD-194C-A7DC-75CA2E4ACBD8}"/>
              </a:ext>
            </a:extLst>
          </p:cNvPr>
          <p:cNvSpPr txBox="1"/>
          <p:nvPr/>
        </p:nvSpPr>
        <p:spPr>
          <a:xfrm>
            <a:off x="327949" y="4925460"/>
            <a:ext cx="1020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Rapid</a:t>
            </a:r>
            <a:r>
              <a:rPr lang="it-IT" b="1" dirty="0"/>
              <a:t> </a:t>
            </a:r>
            <a:r>
              <a:rPr lang="it-IT" b="1" dirty="0" err="1"/>
              <a:t>application</a:t>
            </a:r>
            <a:r>
              <a:rPr lang="it-IT" b="1" dirty="0"/>
              <a:t> </a:t>
            </a:r>
            <a:r>
              <a:rPr lang="it-IT" b="1" dirty="0" err="1"/>
              <a:t>deployment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quickly</a:t>
            </a:r>
            <a:r>
              <a:rPr lang="it-IT" dirty="0"/>
              <a:t> </a:t>
            </a:r>
            <a:r>
              <a:rPr lang="it-IT" dirty="0" err="1"/>
              <a:t>deploy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involve a </a:t>
            </a:r>
            <a:r>
              <a:rPr lang="it-IT" dirty="0" err="1"/>
              <a:t>DeploymentPipeline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</a:t>
            </a:r>
            <a:r>
              <a:rPr lang="it-IT" dirty="0" err="1"/>
              <a:t>execute</a:t>
            </a:r>
            <a:r>
              <a:rPr lang="it-IT" dirty="0"/>
              <a:t> in no more </a:t>
            </a:r>
            <a:r>
              <a:rPr lang="it-IT" dirty="0" err="1"/>
              <a:t>than</a:t>
            </a:r>
            <a:r>
              <a:rPr lang="it-IT" dirty="0"/>
              <a:t> a </a:t>
            </a:r>
            <a:r>
              <a:rPr lang="it-IT" dirty="0" err="1"/>
              <a:t>couple</a:t>
            </a:r>
            <a:r>
              <a:rPr lang="it-IT" dirty="0"/>
              <a:t> of hours.</a:t>
            </a:r>
            <a:endParaRPr lang="it-IT" b="1" dirty="0"/>
          </a:p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A4DFB43-ED88-6346-95EE-B593F9288380}"/>
              </a:ext>
            </a:extLst>
          </p:cNvPr>
          <p:cNvSpPr txBox="1"/>
          <p:nvPr/>
        </p:nvSpPr>
        <p:spPr>
          <a:xfrm>
            <a:off x="2740840" y="2065767"/>
            <a:ext cx="2510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?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55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15</a:t>
            </a:fld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C0FFA29-9C4E-9E4D-8748-33B8B169456C}"/>
              </a:ext>
            </a:extLst>
          </p:cNvPr>
          <p:cNvGrpSpPr/>
          <p:nvPr/>
        </p:nvGrpSpPr>
        <p:grpSpPr>
          <a:xfrm>
            <a:off x="6333979" y="459451"/>
            <a:ext cx="3044567" cy="2147163"/>
            <a:chOff x="6333979" y="459451"/>
            <a:chExt cx="3044567" cy="2147163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11CD685-1DE9-F349-A819-A8538753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3979" y="459451"/>
              <a:ext cx="3044567" cy="2147163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F2D0100-249A-784D-8D3E-D2125FC7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5721" y="1661576"/>
              <a:ext cx="658241" cy="487098"/>
            </a:xfrm>
            <a:prstGeom prst="rect">
              <a:avLst/>
            </a:prstGeom>
          </p:spPr>
        </p:pic>
      </p:grpSp>
      <p:sp>
        <p:nvSpPr>
          <p:cNvPr id="9" name="Titolo 1">
            <a:extLst>
              <a:ext uri="{FF2B5EF4-FFF2-40B4-BE49-F238E27FC236}">
                <a16:creationId xmlns:a16="http://schemas.microsoft.com/office/drawing/2014/main" id="{BBB95EB2-FEAA-E842-9BE3-41B44472999C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7124313" cy="11049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When and why use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9239B7F-2D59-8D4D-9E88-19DCB984A863}"/>
              </a:ext>
            </a:extLst>
          </p:cNvPr>
          <p:cNvSpPr txBox="1"/>
          <p:nvPr/>
        </p:nvSpPr>
        <p:spPr>
          <a:xfrm>
            <a:off x="308400" y="2624518"/>
            <a:ext cx="1044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successful</a:t>
            </a:r>
            <a:r>
              <a:rPr lang="it-IT" dirty="0"/>
              <a:t> </a:t>
            </a:r>
            <a:r>
              <a:rPr lang="it-IT" dirty="0" err="1"/>
              <a:t>microservice</a:t>
            </a:r>
            <a:r>
              <a:rPr lang="it-IT" dirty="0"/>
              <a:t> stories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started</a:t>
            </a:r>
            <a:r>
              <a:rPr lang="it-IT" dirty="0"/>
              <a:t> with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got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big and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broken</a:t>
            </a:r>
            <a:r>
              <a:rPr lang="it-IT" dirty="0"/>
              <a:t>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It’s</a:t>
            </a:r>
            <a:r>
              <a:rPr lang="it-IT" dirty="0"/>
              <a:t> easy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microservice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from scratch and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ended</a:t>
            </a:r>
            <a:r>
              <a:rPr lang="it-IT" dirty="0"/>
              <a:t> up in </a:t>
            </a:r>
            <a:r>
              <a:rPr lang="it-IT" dirty="0" err="1"/>
              <a:t>serious</a:t>
            </a:r>
            <a:r>
              <a:rPr lang="it-IT" dirty="0"/>
              <a:t> </a:t>
            </a:r>
            <a:r>
              <a:rPr lang="it-IT" dirty="0" err="1"/>
              <a:t>trouble</a:t>
            </a:r>
            <a:r>
              <a:rPr lang="it-IT" dirty="0"/>
              <a:t>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F18B08D-733D-5F42-807F-7AAA57959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" y="1163457"/>
            <a:ext cx="3150723" cy="1569885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420D9100-5714-B349-90F6-5E5A8B0BB4DF}"/>
              </a:ext>
            </a:extLst>
          </p:cNvPr>
          <p:cNvGrpSpPr/>
          <p:nvPr/>
        </p:nvGrpSpPr>
        <p:grpSpPr>
          <a:xfrm>
            <a:off x="8834492" y="159434"/>
            <a:ext cx="3266735" cy="2499452"/>
            <a:chOff x="7583639" y="105025"/>
            <a:chExt cx="3266735" cy="2499452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FD05EABF-3B22-FB4A-B85D-BF1455D5D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639" y="1236603"/>
              <a:ext cx="1651331" cy="928874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256C5F4-0D3F-E54A-8418-B3D7A0CA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0814" y="105025"/>
              <a:ext cx="2629560" cy="2499452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4B1825D-CC9D-B34C-8938-97205BE0C4FD}"/>
              </a:ext>
            </a:extLst>
          </p:cNvPr>
          <p:cNvGrpSpPr/>
          <p:nvPr/>
        </p:nvGrpSpPr>
        <p:grpSpPr>
          <a:xfrm>
            <a:off x="291472" y="3933056"/>
            <a:ext cx="11691411" cy="2375359"/>
            <a:chOff x="291472" y="3933056"/>
            <a:chExt cx="11691411" cy="2375359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3F6F4172-CF12-2D49-807E-790D3D63C19E}"/>
                </a:ext>
              </a:extLst>
            </p:cNvPr>
            <p:cNvGrpSpPr/>
            <p:nvPr/>
          </p:nvGrpSpPr>
          <p:grpSpPr>
            <a:xfrm>
              <a:off x="7088304" y="3933056"/>
              <a:ext cx="4894579" cy="2375359"/>
              <a:chOff x="304058" y="1006413"/>
              <a:chExt cx="4894579" cy="2375359"/>
            </a:xfrm>
          </p:grpSpPr>
          <p:pic>
            <p:nvPicPr>
              <p:cNvPr id="18" name="Elemento grafico 17">
                <a:extLst>
                  <a:ext uri="{FF2B5EF4-FFF2-40B4-BE49-F238E27FC236}">
                    <a16:creationId xmlns:a16="http://schemas.microsoft.com/office/drawing/2014/main" id="{7102FE5E-F476-1042-BBAF-19F9BCA21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1122" y="1104069"/>
                <a:ext cx="322890" cy="322890"/>
              </a:xfrm>
              <a:prstGeom prst="rect">
                <a:avLst/>
              </a:prstGeom>
            </p:spPr>
          </p:pic>
          <p:pic>
            <p:nvPicPr>
              <p:cNvPr id="19" name="Elemento grafico 18">
                <a:extLst>
                  <a:ext uri="{FF2B5EF4-FFF2-40B4-BE49-F238E27FC236}">
                    <a16:creationId xmlns:a16="http://schemas.microsoft.com/office/drawing/2014/main" id="{EC280A82-5AFD-9A4E-AC7A-5484F880D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094094" y="1490965"/>
                <a:ext cx="322890" cy="322890"/>
              </a:xfrm>
              <a:prstGeom prst="rect">
                <a:avLst/>
              </a:prstGeom>
            </p:spPr>
          </p:pic>
          <p:pic>
            <p:nvPicPr>
              <p:cNvPr id="20" name="Elemento grafico 19">
                <a:extLst>
                  <a:ext uri="{FF2B5EF4-FFF2-40B4-BE49-F238E27FC236}">
                    <a16:creationId xmlns:a16="http://schemas.microsoft.com/office/drawing/2014/main" id="{A185E63E-9EA3-5F4D-80A4-0C50F1070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3347" y="1490965"/>
                <a:ext cx="321919" cy="321919"/>
              </a:xfrm>
              <a:prstGeom prst="rect">
                <a:avLst/>
              </a:prstGeom>
            </p:spPr>
          </p:pic>
          <p:pic>
            <p:nvPicPr>
              <p:cNvPr id="21" name="Elemento grafico 20">
                <a:extLst>
                  <a:ext uri="{FF2B5EF4-FFF2-40B4-BE49-F238E27FC236}">
                    <a16:creationId xmlns:a16="http://schemas.microsoft.com/office/drawing/2014/main" id="{0DF89C73-13C9-B642-B269-5BBF2AC5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337584" y="1111058"/>
                <a:ext cx="321919" cy="321919"/>
              </a:xfrm>
              <a:prstGeom prst="rect">
                <a:avLst/>
              </a:prstGeom>
            </p:spPr>
          </p:pic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4CB41DBB-AA9F-4249-BBA3-7A510EF262A3}"/>
                  </a:ext>
                </a:extLst>
              </p:cNvPr>
              <p:cNvGrpSpPr/>
              <p:nvPr/>
            </p:nvGrpSpPr>
            <p:grpSpPr>
              <a:xfrm>
                <a:off x="1260259" y="2857089"/>
                <a:ext cx="378771" cy="374710"/>
                <a:chOff x="2040851" y="2363391"/>
                <a:chExt cx="378771" cy="374710"/>
              </a:xfrm>
            </p:grpSpPr>
            <p:pic>
              <p:nvPicPr>
                <p:cNvPr id="64" name="Elemento grafico 63">
                  <a:extLst>
                    <a:ext uri="{FF2B5EF4-FFF2-40B4-BE49-F238E27FC236}">
                      <a16:creationId xmlns:a16="http://schemas.microsoft.com/office/drawing/2014/main" id="{7B2434D7-57BF-3943-8EFF-FD2FAF409D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552" y="2387933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65" name="Rettangolo con angoli arrotondati 64">
                  <a:extLst>
                    <a:ext uri="{FF2B5EF4-FFF2-40B4-BE49-F238E27FC236}">
                      <a16:creationId xmlns:a16="http://schemas.microsoft.com/office/drawing/2014/main" id="{446E8FAD-BC92-A849-BF02-B51863B58531}"/>
                    </a:ext>
                  </a:extLst>
                </p:cNvPr>
                <p:cNvSpPr/>
                <p:nvPr/>
              </p:nvSpPr>
              <p:spPr>
                <a:xfrm>
                  <a:off x="2040851" y="2363391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124FC9B0-03E8-D344-A1D7-B5BB87C6903F}"/>
                  </a:ext>
                </a:extLst>
              </p:cNvPr>
              <p:cNvGrpSpPr/>
              <p:nvPr/>
            </p:nvGrpSpPr>
            <p:grpSpPr>
              <a:xfrm>
                <a:off x="1260259" y="2411769"/>
                <a:ext cx="378771" cy="374710"/>
                <a:chOff x="2927648" y="1848674"/>
                <a:chExt cx="378771" cy="374710"/>
              </a:xfrm>
            </p:grpSpPr>
            <p:pic>
              <p:nvPicPr>
                <p:cNvPr id="62" name="Elemento grafico 61">
                  <a:extLst>
                    <a:ext uri="{FF2B5EF4-FFF2-40B4-BE49-F238E27FC236}">
                      <a16:creationId xmlns:a16="http://schemas.microsoft.com/office/drawing/2014/main" id="{2DF7A3D7-7415-E940-86CE-9E730306E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3898" y="1861709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63" name="Rettangolo con angoli arrotondati 62">
                  <a:extLst>
                    <a:ext uri="{FF2B5EF4-FFF2-40B4-BE49-F238E27FC236}">
                      <a16:creationId xmlns:a16="http://schemas.microsoft.com/office/drawing/2014/main" id="{9865B16F-B7D4-8C45-A77E-35C47678C94B}"/>
                    </a:ext>
                  </a:extLst>
                </p:cNvPr>
                <p:cNvSpPr/>
                <p:nvPr/>
              </p:nvSpPr>
              <p:spPr>
                <a:xfrm>
                  <a:off x="2927648" y="1848674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B5522355-892F-2341-BA77-4DA11A42D5CF}"/>
                  </a:ext>
                </a:extLst>
              </p:cNvPr>
              <p:cNvGrpSpPr/>
              <p:nvPr/>
            </p:nvGrpSpPr>
            <p:grpSpPr>
              <a:xfrm>
                <a:off x="1716527" y="2411769"/>
                <a:ext cx="391043" cy="374710"/>
                <a:chOff x="3457299" y="2334572"/>
                <a:chExt cx="391043" cy="374710"/>
              </a:xfrm>
            </p:grpSpPr>
            <p:pic>
              <p:nvPicPr>
                <p:cNvPr id="60" name="Elemento grafico 59">
                  <a:extLst>
                    <a:ext uri="{FF2B5EF4-FFF2-40B4-BE49-F238E27FC236}">
                      <a16:creationId xmlns:a16="http://schemas.microsoft.com/office/drawing/2014/main" id="{C65FE9B1-98E3-C742-9F0E-655809DDF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8174" y="2342122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61" name="Rettangolo con angoli arrotondati 60">
                  <a:extLst>
                    <a:ext uri="{FF2B5EF4-FFF2-40B4-BE49-F238E27FC236}">
                      <a16:creationId xmlns:a16="http://schemas.microsoft.com/office/drawing/2014/main" id="{0650FC83-E85A-4443-B9B9-18BD3B64795F}"/>
                    </a:ext>
                  </a:extLst>
                </p:cNvPr>
                <p:cNvSpPr/>
                <p:nvPr/>
              </p:nvSpPr>
              <p:spPr>
                <a:xfrm>
                  <a:off x="3457299" y="2334572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5" name="Gruppo 24">
                <a:extLst>
                  <a:ext uri="{FF2B5EF4-FFF2-40B4-BE49-F238E27FC236}">
                    <a16:creationId xmlns:a16="http://schemas.microsoft.com/office/drawing/2014/main" id="{3FF517F5-0989-1245-8965-E4CB2D90E60B}"/>
                  </a:ext>
                </a:extLst>
              </p:cNvPr>
              <p:cNvGrpSpPr/>
              <p:nvPr/>
            </p:nvGrpSpPr>
            <p:grpSpPr>
              <a:xfrm>
                <a:off x="1705136" y="2856476"/>
                <a:ext cx="378771" cy="374710"/>
                <a:chOff x="3482436" y="2890501"/>
                <a:chExt cx="378771" cy="374710"/>
              </a:xfrm>
            </p:grpSpPr>
            <p:pic>
              <p:nvPicPr>
                <p:cNvPr id="58" name="Elemento grafico 57">
                  <a:extLst>
                    <a:ext uri="{FF2B5EF4-FFF2-40B4-BE49-F238E27FC236}">
                      <a16:creationId xmlns:a16="http://schemas.microsoft.com/office/drawing/2014/main" id="{3895D817-7259-1047-ABB7-BB63CBA7D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6737" y="2902772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59" name="Rettangolo con angoli arrotondati 58">
                  <a:extLst>
                    <a:ext uri="{FF2B5EF4-FFF2-40B4-BE49-F238E27FC236}">
                      <a16:creationId xmlns:a16="http://schemas.microsoft.com/office/drawing/2014/main" id="{7B23D63B-C290-A446-8D53-AFCF59C6E5F4}"/>
                    </a:ext>
                  </a:extLst>
                </p:cNvPr>
                <p:cNvSpPr/>
                <p:nvPr/>
              </p:nvSpPr>
              <p:spPr>
                <a:xfrm>
                  <a:off x="3482436" y="2890501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6" name="Rettangolo con angoli arrotondati 25">
                <a:extLst>
                  <a:ext uri="{FF2B5EF4-FFF2-40B4-BE49-F238E27FC236}">
                    <a16:creationId xmlns:a16="http://schemas.microsoft.com/office/drawing/2014/main" id="{ED3BE466-1171-C647-9E4D-627238FC8DD9}"/>
                  </a:ext>
                </a:extLst>
              </p:cNvPr>
              <p:cNvSpPr/>
              <p:nvPr/>
            </p:nvSpPr>
            <p:spPr>
              <a:xfrm>
                <a:off x="1127448" y="2276872"/>
                <a:ext cx="1101023" cy="1104900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7" name="Gruppo 26">
                <a:extLst>
                  <a:ext uri="{FF2B5EF4-FFF2-40B4-BE49-F238E27FC236}">
                    <a16:creationId xmlns:a16="http://schemas.microsoft.com/office/drawing/2014/main" id="{010E1236-11A0-664F-84D4-078FB5DA6C48}"/>
                  </a:ext>
                </a:extLst>
              </p:cNvPr>
              <p:cNvGrpSpPr/>
              <p:nvPr/>
            </p:nvGrpSpPr>
            <p:grpSpPr>
              <a:xfrm>
                <a:off x="2826317" y="2857089"/>
                <a:ext cx="378771" cy="374710"/>
                <a:chOff x="2040851" y="2363391"/>
                <a:chExt cx="378771" cy="374710"/>
              </a:xfrm>
            </p:grpSpPr>
            <p:pic>
              <p:nvPicPr>
                <p:cNvPr id="56" name="Elemento grafico 55">
                  <a:extLst>
                    <a:ext uri="{FF2B5EF4-FFF2-40B4-BE49-F238E27FC236}">
                      <a16:creationId xmlns:a16="http://schemas.microsoft.com/office/drawing/2014/main" id="{350819C6-CAE9-2449-BB41-E2DB8D61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552" y="2387933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57" name="Rettangolo con angoli arrotondati 56">
                  <a:extLst>
                    <a:ext uri="{FF2B5EF4-FFF2-40B4-BE49-F238E27FC236}">
                      <a16:creationId xmlns:a16="http://schemas.microsoft.com/office/drawing/2014/main" id="{762C79E0-0DE6-244E-8C99-8DF40FB8B933}"/>
                    </a:ext>
                  </a:extLst>
                </p:cNvPr>
                <p:cNvSpPr/>
                <p:nvPr/>
              </p:nvSpPr>
              <p:spPr>
                <a:xfrm>
                  <a:off x="2040851" y="2363391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18EF979B-3723-2D47-A39A-3958EFA5097A}"/>
                  </a:ext>
                </a:extLst>
              </p:cNvPr>
              <p:cNvGrpSpPr/>
              <p:nvPr/>
            </p:nvGrpSpPr>
            <p:grpSpPr>
              <a:xfrm>
                <a:off x="2826317" y="2411769"/>
                <a:ext cx="378771" cy="374710"/>
                <a:chOff x="2927648" y="1848674"/>
                <a:chExt cx="378771" cy="374710"/>
              </a:xfrm>
            </p:grpSpPr>
            <p:pic>
              <p:nvPicPr>
                <p:cNvPr id="54" name="Elemento grafico 53">
                  <a:extLst>
                    <a:ext uri="{FF2B5EF4-FFF2-40B4-BE49-F238E27FC236}">
                      <a16:creationId xmlns:a16="http://schemas.microsoft.com/office/drawing/2014/main" id="{BDF5B812-68EA-AC49-99EA-FF894097D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3898" y="1861709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55" name="Rettangolo con angoli arrotondati 54">
                  <a:extLst>
                    <a:ext uri="{FF2B5EF4-FFF2-40B4-BE49-F238E27FC236}">
                      <a16:creationId xmlns:a16="http://schemas.microsoft.com/office/drawing/2014/main" id="{3A61886A-9554-FF4F-AE40-B90C86DE6029}"/>
                    </a:ext>
                  </a:extLst>
                </p:cNvPr>
                <p:cNvSpPr/>
                <p:nvPr/>
              </p:nvSpPr>
              <p:spPr>
                <a:xfrm>
                  <a:off x="2927648" y="1848674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9" name="Gruppo 28">
                <a:extLst>
                  <a:ext uri="{FF2B5EF4-FFF2-40B4-BE49-F238E27FC236}">
                    <a16:creationId xmlns:a16="http://schemas.microsoft.com/office/drawing/2014/main" id="{12D5B8B7-0816-CE41-87ED-EA517ADB8A78}"/>
                  </a:ext>
                </a:extLst>
              </p:cNvPr>
              <p:cNvGrpSpPr/>
              <p:nvPr/>
            </p:nvGrpSpPr>
            <p:grpSpPr>
              <a:xfrm>
                <a:off x="3282585" y="2411769"/>
                <a:ext cx="391043" cy="374710"/>
                <a:chOff x="3457299" y="2334572"/>
                <a:chExt cx="391043" cy="374710"/>
              </a:xfrm>
            </p:grpSpPr>
            <p:pic>
              <p:nvPicPr>
                <p:cNvPr id="52" name="Elemento grafico 51">
                  <a:extLst>
                    <a:ext uri="{FF2B5EF4-FFF2-40B4-BE49-F238E27FC236}">
                      <a16:creationId xmlns:a16="http://schemas.microsoft.com/office/drawing/2014/main" id="{07F752D1-59DD-6043-8ED4-834EA460D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8174" y="2342122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53" name="Rettangolo con angoli arrotondati 52">
                  <a:extLst>
                    <a:ext uri="{FF2B5EF4-FFF2-40B4-BE49-F238E27FC236}">
                      <a16:creationId xmlns:a16="http://schemas.microsoft.com/office/drawing/2014/main" id="{40E60C2B-C2EA-9D4E-B092-DFB94390350D}"/>
                    </a:ext>
                  </a:extLst>
                </p:cNvPr>
                <p:cNvSpPr/>
                <p:nvPr/>
              </p:nvSpPr>
              <p:spPr>
                <a:xfrm>
                  <a:off x="3457299" y="2334572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0" name="Gruppo 29">
                <a:extLst>
                  <a:ext uri="{FF2B5EF4-FFF2-40B4-BE49-F238E27FC236}">
                    <a16:creationId xmlns:a16="http://schemas.microsoft.com/office/drawing/2014/main" id="{CAC9FE85-6F2E-CC4D-81A1-AB0D6FECFD94}"/>
                  </a:ext>
                </a:extLst>
              </p:cNvPr>
              <p:cNvGrpSpPr/>
              <p:nvPr/>
            </p:nvGrpSpPr>
            <p:grpSpPr>
              <a:xfrm>
                <a:off x="3927340" y="2966457"/>
                <a:ext cx="378771" cy="374710"/>
                <a:chOff x="3482436" y="2890501"/>
                <a:chExt cx="378771" cy="374710"/>
              </a:xfrm>
            </p:grpSpPr>
            <p:pic>
              <p:nvPicPr>
                <p:cNvPr id="50" name="Elemento grafico 49">
                  <a:extLst>
                    <a:ext uri="{FF2B5EF4-FFF2-40B4-BE49-F238E27FC236}">
                      <a16:creationId xmlns:a16="http://schemas.microsoft.com/office/drawing/2014/main" id="{2B6ECC31-CA63-F34D-8C6B-D8355FF29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6737" y="2902772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51" name="Rettangolo con angoli arrotondati 50">
                  <a:extLst>
                    <a:ext uri="{FF2B5EF4-FFF2-40B4-BE49-F238E27FC236}">
                      <a16:creationId xmlns:a16="http://schemas.microsoft.com/office/drawing/2014/main" id="{BE4BE890-354B-3D44-8796-1DFDD7ED390D}"/>
                    </a:ext>
                  </a:extLst>
                </p:cNvPr>
                <p:cNvSpPr/>
                <p:nvPr/>
              </p:nvSpPr>
              <p:spPr>
                <a:xfrm>
                  <a:off x="3482436" y="2890501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31" name="Rettangolo con angoli arrotondati 30">
                <a:extLst>
                  <a:ext uri="{FF2B5EF4-FFF2-40B4-BE49-F238E27FC236}">
                    <a16:creationId xmlns:a16="http://schemas.microsoft.com/office/drawing/2014/main" id="{B8D745D1-7251-2F4E-8673-00ECBA6FD623}"/>
                  </a:ext>
                </a:extLst>
              </p:cNvPr>
              <p:cNvSpPr/>
              <p:nvPr/>
            </p:nvSpPr>
            <p:spPr>
              <a:xfrm>
                <a:off x="2693506" y="2276872"/>
                <a:ext cx="1101023" cy="1104900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2" name="Elemento grafico 31">
                <a:extLst>
                  <a:ext uri="{FF2B5EF4-FFF2-40B4-BE49-F238E27FC236}">
                    <a16:creationId xmlns:a16="http://schemas.microsoft.com/office/drawing/2014/main" id="{11A7EF72-462C-D743-859E-31A73E681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304058" y="1205979"/>
                <a:ext cx="514395" cy="514395"/>
              </a:xfrm>
              <a:prstGeom prst="rect">
                <a:avLst/>
              </a:prstGeom>
            </p:spPr>
          </p:pic>
          <p:grpSp>
            <p:nvGrpSpPr>
              <p:cNvPr id="33" name="Gruppo 32">
                <a:extLst>
                  <a:ext uri="{FF2B5EF4-FFF2-40B4-BE49-F238E27FC236}">
                    <a16:creationId xmlns:a16="http://schemas.microsoft.com/office/drawing/2014/main" id="{AAEBA5F6-EE76-934D-ADED-160C52138095}"/>
                  </a:ext>
                </a:extLst>
              </p:cNvPr>
              <p:cNvGrpSpPr/>
              <p:nvPr/>
            </p:nvGrpSpPr>
            <p:grpSpPr>
              <a:xfrm>
                <a:off x="4819866" y="1167149"/>
                <a:ext cx="378771" cy="374710"/>
                <a:chOff x="2040851" y="2363391"/>
                <a:chExt cx="378771" cy="374710"/>
              </a:xfrm>
            </p:grpSpPr>
            <p:pic>
              <p:nvPicPr>
                <p:cNvPr id="48" name="Elemento grafico 47">
                  <a:extLst>
                    <a:ext uri="{FF2B5EF4-FFF2-40B4-BE49-F238E27FC236}">
                      <a16:creationId xmlns:a16="http://schemas.microsoft.com/office/drawing/2014/main" id="{B638690E-5D3A-4F46-9C13-0983460931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552" y="2387933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49" name="Rettangolo con angoli arrotondati 48">
                  <a:extLst>
                    <a:ext uri="{FF2B5EF4-FFF2-40B4-BE49-F238E27FC236}">
                      <a16:creationId xmlns:a16="http://schemas.microsoft.com/office/drawing/2014/main" id="{09E30FC0-0B7B-634A-A4CB-B381323FB5A6}"/>
                    </a:ext>
                  </a:extLst>
                </p:cNvPr>
                <p:cNvSpPr/>
                <p:nvPr/>
              </p:nvSpPr>
              <p:spPr>
                <a:xfrm>
                  <a:off x="2040851" y="2363391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rgbClr val="95E6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C988A54E-89BE-ED4E-994F-129630C59A84}"/>
                  </a:ext>
                </a:extLst>
              </p:cNvPr>
              <p:cNvGrpSpPr/>
              <p:nvPr/>
            </p:nvGrpSpPr>
            <p:grpSpPr>
              <a:xfrm>
                <a:off x="4547998" y="1671742"/>
                <a:ext cx="378771" cy="374710"/>
                <a:chOff x="2927648" y="1848674"/>
                <a:chExt cx="378771" cy="374710"/>
              </a:xfrm>
            </p:grpSpPr>
            <p:pic>
              <p:nvPicPr>
                <p:cNvPr id="46" name="Elemento grafico 45">
                  <a:extLst>
                    <a:ext uri="{FF2B5EF4-FFF2-40B4-BE49-F238E27FC236}">
                      <a16:creationId xmlns:a16="http://schemas.microsoft.com/office/drawing/2014/main" id="{17565D27-572D-1945-9C07-2553AF4C6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3898" y="1861709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47" name="Rettangolo con angoli arrotondati 46">
                  <a:extLst>
                    <a:ext uri="{FF2B5EF4-FFF2-40B4-BE49-F238E27FC236}">
                      <a16:creationId xmlns:a16="http://schemas.microsoft.com/office/drawing/2014/main" id="{AB3EBD56-1F07-844A-B52E-BACC36EB827E}"/>
                    </a:ext>
                  </a:extLst>
                </p:cNvPr>
                <p:cNvSpPr/>
                <p:nvPr/>
              </p:nvSpPr>
              <p:spPr>
                <a:xfrm>
                  <a:off x="2927648" y="1848674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5" name="Gruppo 34">
                <a:extLst>
                  <a:ext uri="{FF2B5EF4-FFF2-40B4-BE49-F238E27FC236}">
                    <a16:creationId xmlns:a16="http://schemas.microsoft.com/office/drawing/2014/main" id="{ABBEB13C-BF18-694E-88E4-AACE5A3D5BBC}"/>
                  </a:ext>
                </a:extLst>
              </p:cNvPr>
              <p:cNvGrpSpPr/>
              <p:nvPr/>
            </p:nvGrpSpPr>
            <p:grpSpPr>
              <a:xfrm>
                <a:off x="4096287" y="1483415"/>
                <a:ext cx="391043" cy="374710"/>
                <a:chOff x="3457299" y="2334572"/>
                <a:chExt cx="391043" cy="374710"/>
              </a:xfrm>
            </p:grpSpPr>
            <p:pic>
              <p:nvPicPr>
                <p:cNvPr id="44" name="Elemento grafico 43">
                  <a:extLst>
                    <a:ext uri="{FF2B5EF4-FFF2-40B4-BE49-F238E27FC236}">
                      <a16:creationId xmlns:a16="http://schemas.microsoft.com/office/drawing/2014/main" id="{33C67704-5CC5-F941-8D57-D2EFCD9182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8174" y="2342122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42D2FF9C-7263-9D46-BB65-3677DF92201C}"/>
                    </a:ext>
                  </a:extLst>
                </p:cNvPr>
                <p:cNvSpPr/>
                <p:nvPr/>
              </p:nvSpPr>
              <p:spPr>
                <a:xfrm>
                  <a:off x="3457299" y="2334572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6" name="Gruppo 35">
                <a:extLst>
                  <a:ext uri="{FF2B5EF4-FFF2-40B4-BE49-F238E27FC236}">
                    <a16:creationId xmlns:a16="http://schemas.microsoft.com/office/drawing/2014/main" id="{F63279B5-3D43-7548-95C4-EFE26EF2D6C7}"/>
                  </a:ext>
                </a:extLst>
              </p:cNvPr>
              <p:cNvGrpSpPr/>
              <p:nvPr/>
            </p:nvGrpSpPr>
            <p:grpSpPr>
              <a:xfrm>
                <a:off x="4355349" y="1006413"/>
                <a:ext cx="378771" cy="374710"/>
                <a:chOff x="3482436" y="2890501"/>
                <a:chExt cx="378771" cy="374710"/>
              </a:xfrm>
            </p:grpSpPr>
            <p:pic>
              <p:nvPicPr>
                <p:cNvPr id="42" name="Elemento grafico 41">
                  <a:extLst>
                    <a:ext uri="{FF2B5EF4-FFF2-40B4-BE49-F238E27FC236}">
                      <a16:creationId xmlns:a16="http://schemas.microsoft.com/office/drawing/2014/main" id="{E74C0F53-8E35-734D-BD24-CAD489313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6737" y="2902772"/>
                  <a:ext cx="350168" cy="350168"/>
                </a:xfrm>
                <a:prstGeom prst="rect">
                  <a:avLst/>
                </a:prstGeom>
              </p:spPr>
            </p:pic>
            <p:sp>
              <p:nvSpPr>
                <p:cNvPr id="43" name="Rettangolo con angoli arrotondati 42">
                  <a:extLst>
                    <a:ext uri="{FF2B5EF4-FFF2-40B4-BE49-F238E27FC236}">
                      <a16:creationId xmlns:a16="http://schemas.microsoft.com/office/drawing/2014/main" id="{6759AF34-8A76-A34F-82D3-57B0A5DC1515}"/>
                    </a:ext>
                  </a:extLst>
                </p:cNvPr>
                <p:cNvSpPr/>
                <p:nvPr/>
              </p:nvSpPr>
              <p:spPr>
                <a:xfrm>
                  <a:off x="3482436" y="2890501"/>
                  <a:ext cx="378771" cy="374710"/>
                </a:xfrm>
                <a:prstGeom prst="round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cxnSp>
            <p:nvCxnSpPr>
              <p:cNvPr id="37" name="Connettore 2 36">
                <a:extLst>
                  <a:ext uri="{FF2B5EF4-FFF2-40B4-BE49-F238E27FC236}">
                    <a16:creationId xmlns:a16="http://schemas.microsoft.com/office/drawing/2014/main" id="{FD7CDA3F-0E90-DD4F-B835-505392B1F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432" y="1463176"/>
                <a:ext cx="296557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E811BCC3-8897-BF44-9A7D-0FA92E88B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791" y="2818159"/>
                <a:ext cx="2855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ttore 4 38">
                <a:extLst>
                  <a:ext uri="{FF2B5EF4-FFF2-40B4-BE49-F238E27FC236}">
                    <a16:creationId xmlns:a16="http://schemas.microsoft.com/office/drawing/2014/main" id="{3BF6420E-8301-8B47-AE53-9BF4CF833E0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15889" y="2065711"/>
                <a:ext cx="1019747" cy="485150"/>
              </a:xfrm>
              <a:prstGeom prst="bentConnector3">
                <a:avLst>
                  <a:gd name="adj1" fmla="val 10004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4 39">
                <a:extLst>
                  <a:ext uri="{FF2B5EF4-FFF2-40B4-BE49-F238E27FC236}">
                    <a16:creationId xmlns:a16="http://schemas.microsoft.com/office/drawing/2014/main" id="{EBB67ABC-345A-E449-BBE0-B2F411049E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9011" y="2159983"/>
                <a:ext cx="714199" cy="658176"/>
              </a:xfrm>
              <a:prstGeom prst="bentConnector3">
                <a:avLst>
                  <a:gd name="adj1" fmla="val 10007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472F5414-D203-A540-A480-893E1548C286}"/>
                  </a:ext>
                </a:extLst>
              </p:cNvPr>
              <p:cNvSpPr txBox="1"/>
              <p:nvPr/>
            </p:nvSpPr>
            <p:spPr>
              <a:xfrm>
                <a:off x="928748" y="1206962"/>
                <a:ext cx="173316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 err="1"/>
                  <a:t>This</a:t>
                </a:r>
                <a:r>
                  <a:rPr lang="it-IT" sz="800" dirty="0"/>
                  <a:t> </a:t>
                </a:r>
                <a:r>
                  <a:rPr lang="it-IT" sz="800" dirty="0" err="1"/>
                  <a:t>path</a:t>
                </a:r>
                <a:r>
                  <a:rPr lang="it-IT" sz="800" dirty="0"/>
                  <a:t> can </a:t>
                </a:r>
                <a:r>
                  <a:rPr lang="it-IT" sz="800" dirty="0" err="1"/>
                  <a:t>hide</a:t>
                </a:r>
                <a:r>
                  <a:rPr lang="it-IT" sz="800" dirty="0"/>
                  <a:t> </a:t>
                </a:r>
                <a:r>
                  <a:rPr lang="it-IT" sz="800" dirty="0" err="1"/>
                  <a:t>monsters</a:t>
                </a:r>
                <a:r>
                  <a:rPr lang="it-IT" sz="800" dirty="0"/>
                  <a:t>…</a:t>
                </a:r>
              </a:p>
            </p:txBody>
          </p:sp>
        </p:grp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C115C8F-8ECC-FA44-87A7-90CFEE0198CD}"/>
                </a:ext>
              </a:extLst>
            </p:cNvPr>
            <p:cNvSpPr txBox="1"/>
            <p:nvPr/>
          </p:nvSpPr>
          <p:spPr>
            <a:xfrm>
              <a:off x="291472" y="3933056"/>
              <a:ext cx="6711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You</a:t>
              </a:r>
              <a:r>
                <a:rPr lang="it-IT" dirty="0"/>
                <a:t> </a:t>
              </a:r>
              <a:r>
                <a:rPr lang="it-IT" b="1" dirty="0" err="1"/>
                <a:t>shouldn't</a:t>
              </a:r>
              <a:r>
                <a:rPr lang="it-IT" dirty="0"/>
                <a:t> start a new </a:t>
              </a:r>
              <a:r>
                <a:rPr lang="it-IT" dirty="0" err="1"/>
                <a:t>project</a:t>
              </a:r>
              <a:r>
                <a:rPr lang="it-IT" dirty="0"/>
                <a:t> with </a:t>
              </a:r>
              <a:r>
                <a:rPr lang="it-IT" dirty="0" err="1"/>
                <a:t>microservices</a:t>
              </a:r>
              <a:r>
                <a:rPr lang="it-IT" dirty="0"/>
                <a:t>, </a:t>
              </a:r>
              <a:r>
                <a:rPr lang="it-IT" dirty="0" err="1"/>
                <a:t>even</a:t>
              </a:r>
              <a:r>
                <a:rPr lang="it-IT" dirty="0"/>
                <a:t> </a:t>
              </a:r>
              <a:r>
                <a:rPr lang="it-IT" dirty="0" err="1"/>
                <a:t>if</a:t>
              </a:r>
              <a:r>
                <a:rPr lang="it-IT" dirty="0"/>
                <a:t> </a:t>
              </a:r>
              <a:r>
                <a:rPr lang="it-IT" dirty="0" err="1"/>
                <a:t>you're</a:t>
              </a:r>
              <a:r>
                <a:rPr lang="it-IT" dirty="0"/>
                <a:t> </a:t>
              </a:r>
              <a:r>
                <a:rPr lang="it-IT" dirty="0" err="1"/>
                <a:t>sure</a:t>
              </a:r>
              <a:r>
                <a:rPr lang="it-IT" dirty="0"/>
                <a:t> </a:t>
              </a:r>
              <a:r>
                <a:rPr lang="it-IT" dirty="0" err="1"/>
                <a:t>your</a:t>
              </a:r>
              <a:r>
                <a:rPr lang="it-IT" dirty="0"/>
                <a:t> </a:t>
              </a:r>
              <a:r>
                <a:rPr lang="it-IT" dirty="0" err="1"/>
                <a:t>application</a:t>
              </a:r>
              <a:r>
                <a:rPr lang="it-IT" dirty="0"/>
                <a:t> </a:t>
              </a:r>
              <a:r>
                <a:rPr lang="it-IT" dirty="0" err="1"/>
                <a:t>will</a:t>
              </a:r>
              <a:r>
                <a:rPr lang="it-IT" dirty="0"/>
                <a:t> be big </a:t>
              </a:r>
              <a:r>
                <a:rPr lang="it-IT" dirty="0" err="1"/>
                <a:t>enough</a:t>
              </a:r>
              <a:r>
                <a:rPr lang="it-IT" dirty="0"/>
                <a:t> to </a:t>
              </a:r>
              <a:r>
                <a:rPr lang="it-IT" dirty="0" err="1"/>
                <a:t>make</a:t>
              </a:r>
              <a:r>
                <a:rPr lang="it-IT" dirty="0"/>
                <a:t> </a:t>
              </a:r>
              <a:r>
                <a:rPr lang="it-IT" dirty="0" err="1"/>
                <a:t>it</a:t>
              </a:r>
              <a:r>
                <a:rPr lang="it-IT" dirty="0"/>
                <a:t> </a:t>
              </a:r>
              <a:r>
                <a:rPr lang="it-IT" dirty="0" err="1"/>
                <a:t>worthwhile</a:t>
              </a:r>
              <a:r>
                <a:rPr lang="it-IT" dirty="0"/>
                <a:t>.</a:t>
              </a:r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1C30FB0A-F9E5-924C-B6EE-503E55CE56D9}"/>
              </a:ext>
            </a:extLst>
          </p:cNvPr>
          <p:cNvSpPr txBox="1"/>
          <p:nvPr/>
        </p:nvSpPr>
        <p:spPr>
          <a:xfrm>
            <a:off x="257167" y="4986650"/>
            <a:ext cx="674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people</a:t>
            </a:r>
            <a:r>
              <a:rPr lang="it-IT" dirty="0"/>
              <a:t> </a:t>
            </a:r>
            <a:r>
              <a:rPr lang="it-IT" dirty="0" err="1"/>
              <a:t>throwing</a:t>
            </a:r>
            <a:r>
              <a:rPr lang="it-IT" dirty="0"/>
              <a:t> </a:t>
            </a:r>
            <a:r>
              <a:rPr lang="it-IT" dirty="0" err="1"/>
              <a:t>away</a:t>
            </a:r>
            <a:r>
              <a:rPr lang="it-IT" dirty="0"/>
              <a:t> a code base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sign</a:t>
            </a:r>
            <a:r>
              <a:rPr lang="it-IT" dirty="0"/>
              <a:t> of </a:t>
            </a:r>
            <a:r>
              <a:rPr lang="it-IT" dirty="0" err="1"/>
              <a:t>failure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the best code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code </a:t>
            </a:r>
            <a:r>
              <a:rPr lang="it-IT" dirty="0" err="1"/>
              <a:t>you'll</a:t>
            </a:r>
            <a:r>
              <a:rPr lang="it-IT" dirty="0"/>
              <a:t> </a:t>
            </a:r>
            <a:r>
              <a:rPr lang="it-IT" dirty="0" err="1"/>
              <a:t>discard</a:t>
            </a:r>
            <a:r>
              <a:rPr lang="it-IT" dirty="0"/>
              <a:t> in a </a:t>
            </a:r>
            <a:r>
              <a:rPr lang="it-IT" dirty="0" err="1"/>
              <a:t>couple</a:t>
            </a:r>
            <a:r>
              <a:rPr lang="it-IT" dirty="0"/>
              <a:t> of </a:t>
            </a:r>
            <a:r>
              <a:rPr lang="it-IT" dirty="0" err="1"/>
              <a:t>years</a:t>
            </a:r>
            <a:r>
              <a:rPr lang="it-IT" dirty="0"/>
              <a:t> time.</a:t>
            </a:r>
          </a:p>
        </p:txBody>
      </p: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8393C5CA-418B-FD42-9066-3CECAC2D2CB6}"/>
              </a:ext>
            </a:extLst>
          </p:cNvPr>
          <p:cNvGrpSpPr/>
          <p:nvPr/>
        </p:nvGrpSpPr>
        <p:grpSpPr>
          <a:xfrm>
            <a:off x="3403030" y="1252900"/>
            <a:ext cx="2629560" cy="1248097"/>
            <a:chOff x="3403030" y="1252900"/>
            <a:chExt cx="2629560" cy="1248097"/>
          </a:xfrm>
        </p:grpSpPr>
        <p:pic>
          <p:nvPicPr>
            <p:cNvPr id="68" name="Immagine 67">
              <a:extLst>
                <a:ext uri="{FF2B5EF4-FFF2-40B4-BE49-F238E27FC236}">
                  <a16:creationId xmlns:a16="http://schemas.microsoft.com/office/drawing/2014/main" id="{3FCF26D3-B670-C847-8500-A30EEB28E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030" y="1252900"/>
              <a:ext cx="2629560" cy="695500"/>
            </a:xfrm>
            <a:prstGeom prst="rect">
              <a:avLst/>
            </a:prstGeom>
          </p:spPr>
        </p:pic>
        <p:pic>
          <p:nvPicPr>
            <p:cNvPr id="69" name="Immagine 68">
              <a:extLst>
                <a:ext uri="{FF2B5EF4-FFF2-40B4-BE49-F238E27FC236}">
                  <a16:creationId xmlns:a16="http://schemas.microsoft.com/office/drawing/2014/main" id="{C8B4B490-CDC7-0C45-8A46-F5547102B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246" y="1796351"/>
              <a:ext cx="1370145" cy="704646"/>
            </a:xfrm>
            <a:prstGeom prst="rect">
              <a:avLst/>
            </a:prstGeom>
          </p:spPr>
        </p:pic>
      </p:grpSp>
      <p:pic>
        <p:nvPicPr>
          <p:cNvPr id="70" name="Immagine 69">
            <a:extLst>
              <a:ext uri="{FF2B5EF4-FFF2-40B4-BE49-F238E27FC236}">
                <a16:creationId xmlns:a16="http://schemas.microsoft.com/office/drawing/2014/main" id="{161BB910-2A3B-9F4E-B364-DA6F93ABF02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3212">
            <a:off x="12834296" y="1311174"/>
            <a:ext cx="7683728" cy="46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5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4375 L -0.82474 -0.12777 " pathEditMode="relative" ptsTypes="AA">
                                      <p:cBhvr>
                                        <p:cTn id="4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16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74216728-689A-E246-85B4-046AEFB5DA98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When and why use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12D669-616E-6640-B5B8-3AAEAABBD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5" y="1522685"/>
            <a:ext cx="4544412" cy="192263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2B6C43-5B87-8C47-8CC4-50C270AC37FA}"/>
              </a:ext>
            </a:extLst>
          </p:cNvPr>
          <p:cNvSpPr txBox="1"/>
          <p:nvPr/>
        </p:nvSpPr>
        <p:spPr>
          <a:xfrm>
            <a:off x="9552384" y="113736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…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58ED1D-87EF-DB47-B210-F8FE0B379FAC}"/>
              </a:ext>
            </a:extLst>
          </p:cNvPr>
          <p:cNvSpPr txBox="1"/>
          <p:nvPr/>
        </p:nvSpPr>
        <p:spPr>
          <a:xfrm>
            <a:off x="291471" y="1155625"/>
            <a:ext cx="934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microservice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a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for the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you're</a:t>
            </a:r>
            <a:r>
              <a:rPr lang="it-IT" dirty="0"/>
              <a:t> </a:t>
            </a:r>
            <a:r>
              <a:rPr lang="it-IT" dirty="0" err="1"/>
              <a:t>working</a:t>
            </a:r>
            <a:r>
              <a:rPr lang="it-IT" dirty="0"/>
              <a:t> on?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E33D439-BEB3-C044-89DD-8650FB96E0B4}"/>
              </a:ext>
            </a:extLst>
          </p:cNvPr>
          <p:cNvSpPr txBox="1"/>
          <p:nvPr/>
        </p:nvSpPr>
        <p:spPr>
          <a:xfrm>
            <a:off x="4869390" y="1618621"/>
            <a:ext cx="704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Microservices</a:t>
            </a:r>
            <a:r>
              <a:rPr lang="it-IT" dirty="0"/>
              <a:t> Architecture </a:t>
            </a:r>
            <a:r>
              <a:rPr lang="it-IT" dirty="0" err="1"/>
              <a:t>feels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"</a:t>
            </a:r>
            <a:r>
              <a:rPr lang="it-IT" i="1" dirty="0"/>
              <a:t>premium</a:t>
            </a:r>
            <a:r>
              <a:rPr lang="it-IT" dirty="0"/>
              <a:t>" with </a:t>
            </a:r>
            <a:r>
              <a:rPr lang="it-IT" dirty="0" err="1"/>
              <a:t>deployment</a:t>
            </a:r>
            <a:r>
              <a:rPr lang="it-IT" dirty="0"/>
              <a:t>, </a:t>
            </a:r>
            <a:r>
              <a:rPr lang="it-IT" dirty="0" err="1"/>
              <a:t>monitoring</a:t>
            </a:r>
            <a:r>
              <a:rPr lang="it-IT" dirty="0"/>
              <a:t>, </a:t>
            </a:r>
            <a:r>
              <a:rPr lang="it-IT" dirty="0" err="1"/>
              <a:t>dealing</a:t>
            </a:r>
            <a:r>
              <a:rPr lang="it-IT" dirty="0"/>
              <a:t> with </a:t>
            </a:r>
            <a:r>
              <a:rPr lang="it-IT" dirty="0" err="1"/>
              <a:t>failure</a:t>
            </a:r>
            <a:r>
              <a:rPr lang="it-IT" dirty="0"/>
              <a:t> and so on …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9E74A3C-0957-954E-9418-18E0516FF1AD}"/>
              </a:ext>
            </a:extLst>
          </p:cNvPr>
          <p:cNvGrpSpPr/>
          <p:nvPr/>
        </p:nvGrpSpPr>
        <p:grpSpPr>
          <a:xfrm>
            <a:off x="9737568" y="2404448"/>
            <a:ext cx="2204129" cy="2582966"/>
            <a:chOff x="9737568" y="2404448"/>
            <a:chExt cx="2204129" cy="2582966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50B215E-EA8F-864C-A33E-F635901C6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568" y="2404448"/>
              <a:ext cx="2204129" cy="2204129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7FE781C-9F3A-C54D-AECB-301638633FCF}"/>
                </a:ext>
              </a:extLst>
            </p:cNvPr>
            <p:cNvSpPr txBox="1"/>
            <p:nvPr/>
          </p:nvSpPr>
          <p:spPr>
            <a:xfrm>
              <a:off x="10430681" y="4741193"/>
              <a:ext cx="1056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/>
                <a:t>To </a:t>
              </a:r>
              <a:r>
                <a:rPr lang="it-IT" sz="1000" dirty="0" err="1"/>
                <a:t>remember</a:t>
              </a:r>
              <a:endParaRPr lang="it-IT" sz="1000" dirty="0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AA00B2-E9FF-BC4F-80A2-055E22FC4BAF}"/>
              </a:ext>
            </a:extLst>
          </p:cNvPr>
          <p:cNvSpPr txBox="1"/>
          <p:nvPr/>
        </p:nvSpPr>
        <p:spPr>
          <a:xfrm>
            <a:off x="4889205" y="2304092"/>
            <a:ext cx="4742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Tips</a:t>
            </a:r>
            <a:r>
              <a:rPr lang="it-IT" dirty="0"/>
              <a:t>: </a:t>
            </a:r>
            <a:r>
              <a:rPr lang="it-IT" dirty="0" err="1"/>
              <a:t>don't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r>
              <a:rPr lang="it-IT" dirty="0"/>
              <a:t> </a:t>
            </a:r>
            <a:r>
              <a:rPr lang="it-IT" dirty="0" err="1"/>
              <a:t>unless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that's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monolith</a:t>
            </a:r>
            <a:r>
              <a:rPr lang="it-IT" dirty="0"/>
              <a:t>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E348F1B-C291-1046-887C-8733B4010614}"/>
              </a:ext>
            </a:extLst>
          </p:cNvPr>
          <p:cNvSpPr txBox="1"/>
          <p:nvPr/>
        </p:nvSpPr>
        <p:spPr>
          <a:xfrm>
            <a:off x="286583" y="3559219"/>
            <a:ext cx="920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Tips</a:t>
            </a:r>
            <a:r>
              <a:rPr lang="it-IT" dirty="0"/>
              <a:t>: </a:t>
            </a:r>
            <a:r>
              <a:rPr lang="it-IT" dirty="0" err="1"/>
              <a:t>don't</a:t>
            </a:r>
            <a:r>
              <a:rPr lang="it-IT" dirty="0"/>
              <a:t> be </a:t>
            </a:r>
            <a:r>
              <a:rPr lang="it-IT" dirty="0" err="1"/>
              <a:t>afraid</a:t>
            </a:r>
            <a:r>
              <a:rPr lang="it-IT" dirty="0"/>
              <a:t> of building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discard</a:t>
            </a:r>
            <a:r>
              <a:rPr lang="it-IT" dirty="0"/>
              <a:t>,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monolith</a:t>
            </a:r>
            <a:r>
              <a:rPr lang="it-IT" dirty="0"/>
              <a:t> can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market </a:t>
            </a:r>
            <a:r>
              <a:rPr lang="it-IT" dirty="0" err="1"/>
              <a:t>quickly</a:t>
            </a:r>
            <a:r>
              <a:rPr lang="it-IT" dirty="0"/>
              <a:t>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51E7C30-7AEB-EE4C-A522-6F2B2A930594}"/>
              </a:ext>
            </a:extLst>
          </p:cNvPr>
          <p:cNvSpPr txBox="1"/>
          <p:nvPr/>
        </p:nvSpPr>
        <p:spPr>
          <a:xfrm>
            <a:off x="286583" y="4205550"/>
            <a:ext cx="9265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plenty</a:t>
            </a:r>
            <a:r>
              <a:rPr lang="it-IT" dirty="0"/>
              <a:t> of </a:t>
            </a:r>
            <a:r>
              <a:rPr lang="it-IT" dirty="0" err="1"/>
              <a:t>differents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, </a:t>
            </a:r>
            <a:r>
              <a:rPr lang="it-IT" dirty="0" err="1"/>
              <a:t>monoliths</a:t>
            </a:r>
            <a:r>
              <a:rPr lang="it-IT" dirty="0"/>
              <a:t> and </a:t>
            </a:r>
            <a:r>
              <a:rPr lang="it-IT" dirty="0" err="1"/>
              <a:t>microservices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.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with the </a:t>
            </a:r>
            <a:r>
              <a:rPr lang="it-IT" dirty="0" err="1"/>
              <a:t>cloud</a:t>
            </a:r>
            <a:r>
              <a:rPr lang="it-IT" dirty="0"/>
              <a:t> </a:t>
            </a:r>
            <a:r>
              <a:rPr lang="it-IT" dirty="0" err="1"/>
              <a:t>environments</a:t>
            </a:r>
            <a:r>
              <a:rPr lang="it-IT" dirty="0"/>
              <a:t> </a:t>
            </a:r>
            <a:r>
              <a:rPr lang="it-IT" dirty="0" err="1"/>
              <a:t>popping</a:t>
            </a:r>
            <a:r>
              <a:rPr lang="it-IT" dirty="0"/>
              <a:t> out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possibility</a:t>
            </a:r>
            <a:r>
              <a:rPr lang="it-IT" dirty="0"/>
              <a:t> for </a:t>
            </a:r>
            <a:r>
              <a:rPr lang="it-IT" dirty="0" err="1"/>
              <a:t>inifinite</a:t>
            </a:r>
            <a:r>
              <a:rPr lang="it-IT" dirty="0"/>
              <a:t> </a:t>
            </a:r>
            <a:r>
              <a:rPr lang="it-IT" dirty="0" err="1"/>
              <a:t>hybrid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fit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business.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E434409-BAE6-CA49-9B17-4EDE91C7F63C}"/>
              </a:ext>
            </a:extLst>
          </p:cNvPr>
          <p:cNvSpPr txBox="1"/>
          <p:nvPr/>
        </p:nvSpPr>
        <p:spPr>
          <a:xfrm>
            <a:off x="289319" y="5768500"/>
            <a:ext cx="598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Noticeable</a:t>
            </a:r>
            <a:r>
              <a:rPr lang="it-IT" b="1" dirty="0"/>
              <a:t> </a:t>
            </a:r>
            <a:r>
              <a:rPr lang="it-IT" b="1" dirty="0" err="1"/>
              <a:t>example</a:t>
            </a:r>
            <a:r>
              <a:rPr lang="it-IT" dirty="0"/>
              <a:t>: cookie-cutter </a:t>
            </a:r>
            <a:r>
              <a:rPr lang="it-IT" dirty="0" err="1"/>
              <a:t>deployment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8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17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8D6539A-6364-4D49-AAEF-16E6606600A5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it-IT" cap="all" dirty="0" err="1">
                <a:solidFill>
                  <a:schemeClr val="accent5"/>
                </a:solidFill>
                <a:latin typeface="+mn-lt"/>
              </a:rPr>
              <a:t>What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it-IT" cap="all" dirty="0" err="1">
                <a:solidFill>
                  <a:schemeClr val="accent5"/>
                </a:solidFill>
                <a:latin typeface="+mn-lt"/>
              </a:rPr>
              <a:t>is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 a </a:t>
            </a:r>
            <a:r>
              <a:rPr lang="it-IT" cap="all" dirty="0" err="1">
                <a:solidFill>
                  <a:schemeClr val="accent5"/>
                </a:solidFill>
                <a:latin typeface="+mn-lt"/>
              </a:rPr>
              <a:t>microservice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?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BD426B34-6945-3443-B8EC-BB867090933E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a </a:t>
            </a:r>
            <a:r>
              <a:rPr lang="it-IT" dirty="0" err="1"/>
              <a:t>real</a:t>
            </a:r>
            <a:r>
              <a:rPr lang="it-IT" dirty="0"/>
              <a:t> world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DCB5595-FFC4-354E-A52E-C9E71E409FC7}"/>
              </a:ext>
            </a:extLst>
          </p:cNvPr>
          <p:cNvSpPr txBox="1"/>
          <p:nvPr/>
        </p:nvSpPr>
        <p:spPr>
          <a:xfrm>
            <a:off x="191344" y="1406628"/>
            <a:ext cx="858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At </a:t>
            </a:r>
            <a:r>
              <a:rPr lang="it-IT" dirty="0" err="1"/>
              <a:t>Netflix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to </a:t>
            </a:r>
            <a:r>
              <a:rPr lang="it-IT" dirty="0" err="1"/>
              <a:t>describe</a:t>
            </a:r>
            <a:r>
              <a:rPr lang="it-IT" dirty="0"/>
              <a:t> a </a:t>
            </a:r>
            <a:r>
              <a:rPr lang="it-IT" dirty="0" err="1"/>
              <a:t>microservice</a:t>
            </a:r>
            <a:r>
              <a:rPr lang="it-IT" dirty="0"/>
              <a:t>: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F00522C2-45F6-EB49-B5A4-375C88830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3994" y="4908057"/>
            <a:ext cx="459404" cy="44592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E2A347CF-9618-E742-9EBA-605544515CDE}"/>
              </a:ext>
            </a:extLst>
          </p:cNvPr>
          <p:cNvGrpSpPr/>
          <p:nvPr/>
        </p:nvGrpSpPr>
        <p:grpSpPr>
          <a:xfrm>
            <a:off x="2634230" y="3490439"/>
            <a:ext cx="720080" cy="586429"/>
            <a:chOff x="3071665" y="3356992"/>
            <a:chExt cx="720080" cy="586429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6F4D2892-A9EF-3040-80D2-D7809B627B41}"/>
                </a:ext>
              </a:extLst>
            </p:cNvPr>
            <p:cNvSpPr/>
            <p:nvPr/>
          </p:nvSpPr>
          <p:spPr>
            <a:xfrm>
              <a:off x="3071665" y="3356992"/>
              <a:ext cx="720080" cy="58642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" name="Elemento grafico 11">
              <a:extLst>
                <a:ext uri="{FF2B5EF4-FFF2-40B4-BE49-F238E27FC236}">
                  <a16:creationId xmlns:a16="http://schemas.microsoft.com/office/drawing/2014/main" id="{115382A1-28E2-A546-9FA5-0AE06EACC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8045" y="3377740"/>
              <a:ext cx="527320" cy="555976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989A2F2-1322-884A-8E4A-6F12F0A58E87}"/>
              </a:ext>
            </a:extLst>
          </p:cNvPr>
          <p:cNvGrpSpPr/>
          <p:nvPr/>
        </p:nvGrpSpPr>
        <p:grpSpPr>
          <a:xfrm>
            <a:off x="674267" y="3578584"/>
            <a:ext cx="792088" cy="488578"/>
            <a:chOff x="1343472" y="2559209"/>
            <a:chExt cx="792088" cy="488578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FEB12EE7-4CB8-A644-A1CE-E2DA01630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472" y="2559209"/>
              <a:ext cx="792088" cy="488578"/>
            </a:xfrm>
            <a:prstGeom prst="rect">
              <a:avLst/>
            </a:prstGeom>
          </p:spPr>
        </p:pic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E56A6104-B0FD-3B43-866E-B41A8F3F6EAD}"/>
                </a:ext>
              </a:extLst>
            </p:cNvPr>
            <p:cNvSpPr/>
            <p:nvPr/>
          </p:nvSpPr>
          <p:spPr>
            <a:xfrm>
              <a:off x="1487488" y="2559209"/>
              <a:ext cx="421814" cy="44473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5ADB41C-009A-384E-89FE-51C85069B8E1}"/>
              </a:ext>
            </a:extLst>
          </p:cNvPr>
          <p:cNvGrpSpPr/>
          <p:nvPr/>
        </p:nvGrpSpPr>
        <p:grpSpPr>
          <a:xfrm>
            <a:off x="3920890" y="3490438"/>
            <a:ext cx="720080" cy="586429"/>
            <a:chOff x="3071665" y="3356992"/>
            <a:chExt cx="720080" cy="586429"/>
          </a:xfrm>
        </p:grpSpPr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2009A7B8-419B-0D45-B5D0-DE120E5A54BD}"/>
                </a:ext>
              </a:extLst>
            </p:cNvPr>
            <p:cNvSpPr/>
            <p:nvPr/>
          </p:nvSpPr>
          <p:spPr>
            <a:xfrm>
              <a:off x="3071665" y="3356992"/>
              <a:ext cx="720080" cy="58642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Elemento grafico 17">
              <a:extLst>
                <a:ext uri="{FF2B5EF4-FFF2-40B4-BE49-F238E27FC236}">
                  <a16:creationId xmlns:a16="http://schemas.microsoft.com/office/drawing/2014/main" id="{D417B814-2FB2-534B-9F1E-F8B7681E3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68045" y="3377740"/>
              <a:ext cx="527320" cy="555976"/>
            </a:xfrm>
            <a:prstGeom prst="rect">
              <a:avLst/>
            </a:prstGeom>
          </p:spPr>
        </p:pic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D991E65-F10D-7345-86C7-9972B391E6AF}"/>
              </a:ext>
            </a:extLst>
          </p:cNvPr>
          <p:cNvSpPr txBox="1"/>
          <p:nvPr/>
        </p:nvSpPr>
        <p:spPr>
          <a:xfrm>
            <a:off x="3450690" y="369783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250A440-AAC7-604F-BFC2-7B330B2AEFD7}"/>
              </a:ext>
            </a:extLst>
          </p:cNvPr>
          <p:cNvSpPr txBox="1"/>
          <p:nvPr/>
        </p:nvSpPr>
        <p:spPr>
          <a:xfrm>
            <a:off x="3399841" y="494635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CFC92226-9FBC-7544-868C-41D7B6178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1871" y="4908057"/>
            <a:ext cx="459404" cy="445921"/>
          </a:xfrm>
          <a:prstGeom prst="rect">
            <a:avLst/>
          </a:prstGeom>
        </p:spPr>
      </p:pic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341F7F1E-26D7-4142-9EC0-5BF2F4AC719C}"/>
              </a:ext>
            </a:extLst>
          </p:cNvPr>
          <p:cNvSpPr/>
          <p:nvPr/>
        </p:nvSpPr>
        <p:spPr>
          <a:xfrm>
            <a:off x="2495600" y="4653136"/>
            <a:ext cx="2283999" cy="90299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513DBCE9-E3EC-8E40-92F2-6E23E704ECE7}"/>
              </a:ext>
            </a:extLst>
          </p:cNvPr>
          <p:cNvSpPr/>
          <p:nvPr/>
        </p:nvSpPr>
        <p:spPr>
          <a:xfrm>
            <a:off x="2495600" y="3332155"/>
            <a:ext cx="2283999" cy="90299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4FCA617-EE0F-004C-8528-60B7B37D0BD1}"/>
              </a:ext>
            </a:extLst>
          </p:cNvPr>
          <p:cNvSpPr txBox="1"/>
          <p:nvPr/>
        </p:nvSpPr>
        <p:spPr>
          <a:xfrm>
            <a:off x="838618" y="3953819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225B3274-ABB1-A54D-8CE9-1EB2F0A7411C}"/>
              </a:ext>
            </a:extLst>
          </p:cNvPr>
          <p:cNvGrpSpPr/>
          <p:nvPr/>
        </p:nvGrpSpPr>
        <p:grpSpPr>
          <a:xfrm>
            <a:off x="674267" y="4398553"/>
            <a:ext cx="792088" cy="488578"/>
            <a:chOff x="1343472" y="2559209"/>
            <a:chExt cx="792088" cy="488578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8676E644-50CC-B546-8C44-32A98C8AD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472" y="2559209"/>
              <a:ext cx="792088" cy="488578"/>
            </a:xfrm>
            <a:prstGeom prst="rect">
              <a:avLst/>
            </a:prstGeom>
          </p:spPr>
        </p:pic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A394D84E-412C-2340-977A-B781BA701898}"/>
                </a:ext>
              </a:extLst>
            </p:cNvPr>
            <p:cNvSpPr/>
            <p:nvPr/>
          </p:nvSpPr>
          <p:spPr>
            <a:xfrm>
              <a:off x="1487488" y="2559209"/>
              <a:ext cx="421814" cy="44473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9FFA8E5D-C9F6-2949-BAA8-C96724135E00}"/>
              </a:ext>
            </a:extLst>
          </p:cNvPr>
          <p:cNvGrpSpPr/>
          <p:nvPr/>
        </p:nvGrpSpPr>
        <p:grpSpPr>
          <a:xfrm>
            <a:off x="2546450" y="2659544"/>
            <a:ext cx="1278060" cy="290697"/>
            <a:chOff x="2172630" y="2856483"/>
            <a:chExt cx="1278060" cy="290697"/>
          </a:xfrm>
        </p:grpSpPr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8A4AB836-C280-2B4F-B8E9-2E69FF3C872D}"/>
                </a:ext>
              </a:extLst>
            </p:cNvPr>
            <p:cNvSpPr/>
            <p:nvPr/>
          </p:nvSpPr>
          <p:spPr>
            <a:xfrm>
              <a:off x="2172630" y="2866188"/>
              <a:ext cx="1278060" cy="2809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DF2991BD-8F35-0A42-B99F-5F9814765E6B}"/>
                </a:ext>
              </a:extLst>
            </p:cNvPr>
            <p:cNvSpPr txBox="1"/>
            <p:nvPr/>
          </p:nvSpPr>
          <p:spPr>
            <a:xfrm>
              <a:off x="2299372" y="2856483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Servce</a:t>
              </a:r>
              <a:r>
                <a:rPr lang="it-IT" sz="1000" dirty="0"/>
                <a:t> Client</a:t>
              </a: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96F75944-2A08-1345-9A5A-EE5BA6A1CF04}"/>
              </a:ext>
            </a:extLst>
          </p:cNvPr>
          <p:cNvGrpSpPr/>
          <p:nvPr/>
        </p:nvGrpSpPr>
        <p:grpSpPr>
          <a:xfrm>
            <a:off x="1008763" y="2669249"/>
            <a:ext cx="1324056" cy="287580"/>
            <a:chOff x="634943" y="2866188"/>
            <a:chExt cx="1324056" cy="287580"/>
          </a:xfrm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6BF9DAE9-B0EE-694A-A5CE-665588527F80}"/>
                </a:ext>
              </a:extLst>
            </p:cNvPr>
            <p:cNvSpPr/>
            <p:nvPr/>
          </p:nvSpPr>
          <p:spPr>
            <a:xfrm>
              <a:off x="634943" y="2866188"/>
              <a:ext cx="1324056" cy="28758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E79217D3-376F-CF4B-919F-7B74A4DA9F7A}"/>
                </a:ext>
              </a:extLst>
            </p:cNvPr>
            <p:cNvSpPr txBox="1"/>
            <p:nvPr/>
          </p:nvSpPr>
          <p:spPr>
            <a:xfrm>
              <a:off x="723340" y="2866188"/>
              <a:ext cx="1162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EVCache</a:t>
              </a:r>
              <a:r>
                <a:rPr lang="it-IT" sz="1000" dirty="0"/>
                <a:t> Client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209B3AF1-177C-3E44-8255-2FA151230054}"/>
              </a:ext>
            </a:extLst>
          </p:cNvPr>
          <p:cNvGrpSpPr/>
          <p:nvPr/>
        </p:nvGrpSpPr>
        <p:grpSpPr>
          <a:xfrm>
            <a:off x="342321" y="2364985"/>
            <a:ext cx="3533039" cy="622367"/>
            <a:chOff x="291471" y="2291800"/>
            <a:chExt cx="3533039" cy="622367"/>
          </a:xfrm>
        </p:grpSpPr>
        <p:sp>
          <p:nvSpPr>
            <p:cNvPr id="35" name="Rettangolo con angoli arrotondati 34">
              <a:extLst>
                <a:ext uri="{FF2B5EF4-FFF2-40B4-BE49-F238E27FC236}">
                  <a16:creationId xmlns:a16="http://schemas.microsoft.com/office/drawing/2014/main" id="{FDB3C229-73BD-7B43-A1A8-15BEB66155BD}"/>
                </a:ext>
              </a:extLst>
            </p:cNvPr>
            <p:cNvSpPr/>
            <p:nvPr/>
          </p:nvSpPr>
          <p:spPr>
            <a:xfrm>
              <a:off x="291471" y="2291800"/>
              <a:ext cx="3533039" cy="62236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3F218E0D-DD96-F34A-8C94-AA6581DEC2B8}"/>
                </a:ext>
              </a:extLst>
            </p:cNvPr>
            <p:cNvSpPr txBox="1"/>
            <p:nvPr/>
          </p:nvSpPr>
          <p:spPr>
            <a:xfrm>
              <a:off x="328027" y="2312142"/>
              <a:ext cx="10486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/>
                <a:t>Client Library</a:t>
              </a:r>
            </a:p>
          </p:txBody>
        </p:sp>
      </p:grp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C01C44D8-DD1A-1C4A-8088-C1B503799A17}"/>
              </a:ext>
            </a:extLst>
          </p:cNvPr>
          <p:cNvSpPr/>
          <p:nvPr/>
        </p:nvSpPr>
        <p:spPr>
          <a:xfrm>
            <a:off x="191344" y="2001527"/>
            <a:ext cx="5256583" cy="113822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56F41D0C-3C81-5049-B94A-41D633334C70}"/>
              </a:ext>
            </a:extLst>
          </p:cNvPr>
          <p:cNvSpPr txBox="1"/>
          <p:nvPr/>
        </p:nvSpPr>
        <p:spPr>
          <a:xfrm>
            <a:off x="4022424" y="2034525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Client Application</a:t>
            </a: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F6E78DE1-5D57-F74D-9BA7-8495A32BA440}"/>
              </a:ext>
            </a:extLst>
          </p:cNvPr>
          <p:cNvSpPr/>
          <p:nvPr/>
        </p:nvSpPr>
        <p:spPr>
          <a:xfrm>
            <a:off x="288185" y="2260642"/>
            <a:ext cx="4655688" cy="3472614"/>
          </a:xfrm>
          <a:prstGeom prst="roundRect">
            <a:avLst>
              <a:gd name="adj" fmla="val 653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12D2CD0-EA5F-C84E-A862-242E3F616ECC}"/>
              </a:ext>
            </a:extLst>
          </p:cNvPr>
          <p:cNvSpPr txBox="1"/>
          <p:nvPr/>
        </p:nvSpPr>
        <p:spPr>
          <a:xfrm>
            <a:off x="410533" y="5353978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>
                <a:solidFill>
                  <a:srgbClr val="FF0000"/>
                </a:solidFill>
              </a:rPr>
              <a:t>Microservice</a:t>
            </a:r>
            <a:endParaRPr lang="it-IT" sz="1000" dirty="0">
              <a:solidFill>
                <a:srgbClr val="FF0000"/>
              </a:solidFill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451147FA-A0BB-CD46-8809-84B0FFA51DAB}"/>
              </a:ext>
            </a:extLst>
          </p:cNvPr>
          <p:cNvSpPr txBox="1"/>
          <p:nvPr/>
        </p:nvSpPr>
        <p:spPr>
          <a:xfrm>
            <a:off x="5544981" y="1988358"/>
            <a:ext cx="6527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tend</a:t>
            </a:r>
            <a:r>
              <a:rPr lang="it-IT" sz="1600" dirty="0"/>
              <a:t> to </a:t>
            </a:r>
            <a:r>
              <a:rPr lang="it-IT" sz="1600" dirty="0" err="1"/>
              <a:t>see</a:t>
            </a:r>
            <a:r>
              <a:rPr lang="it-IT" sz="1600" dirty="0"/>
              <a:t> </a:t>
            </a:r>
            <a:r>
              <a:rPr lang="it-IT" sz="1600" dirty="0" err="1"/>
              <a:t>them</a:t>
            </a:r>
            <a:r>
              <a:rPr lang="it-IT" sz="1600" dirty="0"/>
              <a:t> </a:t>
            </a:r>
            <a:r>
              <a:rPr lang="it-IT" sz="1600" dirty="0" err="1"/>
              <a:t>very</a:t>
            </a:r>
            <a:r>
              <a:rPr lang="it-IT" sz="1600" dirty="0"/>
              <a:t> </a:t>
            </a:r>
            <a:r>
              <a:rPr lang="it-IT" sz="1600" dirty="0" err="1"/>
              <a:t>simplistic</a:t>
            </a:r>
            <a:r>
              <a:rPr lang="it-IT" sz="1600" dirty="0"/>
              <a:t>, a </a:t>
            </a:r>
            <a:r>
              <a:rPr lang="it-IT" sz="1600" dirty="0" err="1"/>
              <a:t>simple</a:t>
            </a:r>
            <a:r>
              <a:rPr lang="it-IT" sz="1600" dirty="0"/>
              <a:t> service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will</a:t>
            </a:r>
            <a:r>
              <a:rPr lang="it-IT" sz="1600" dirty="0"/>
              <a:t> be </a:t>
            </a:r>
            <a:r>
              <a:rPr lang="it-IT" sz="1600" dirty="0" err="1"/>
              <a:t>calld</a:t>
            </a:r>
            <a:r>
              <a:rPr lang="it-IT" sz="1600" dirty="0"/>
              <a:t>, </a:t>
            </a:r>
            <a:r>
              <a:rPr lang="it-IT" sz="1600" dirty="0" err="1"/>
              <a:t>horizontally</a:t>
            </a:r>
            <a:r>
              <a:rPr lang="it-IT" sz="1600" dirty="0"/>
              <a:t> </a:t>
            </a:r>
            <a:r>
              <a:rPr lang="it-IT" sz="1600" dirty="0" err="1"/>
              <a:t>scalable</a:t>
            </a:r>
            <a:endParaRPr lang="it-IT" sz="1600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6EDD807-9A31-474B-811A-4A772EF4EA82}"/>
              </a:ext>
            </a:extLst>
          </p:cNvPr>
          <p:cNvSpPr txBox="1"/>
          <p:nvPr/>
        </p:nvSpPr>
        <p:spPr>
          <a:xfrm>
            <a:off x="5544981" y="2690780"/>
            <a:ext cx="6527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At some </a:t>
            </a:r>
            <a:r>
              <a:rPr lang="it-IT" sz="1600" dirty="0" err="1"/>
              <a:t>point</a:t>
            </a:r>
            <a:r>
              <a:rPr lang="it-IT" sz="1600" dirty="0"/>
              <a:t> </a:t>
            </a:r>
            <a:r>
              <a:rPr lang="it-IT" sz="1600" dirty="0" err="1"/>
              <a:t>you</a:t>
            </a:r>
            <a:r>
              <a:rPr lang="it-IT" sz="1600" dirty="0"/>
              <a:t> </a:t>
            </a:r>
            <a:r>
              <a:rPr lang="it-IT" sz="1600" dirty="0" err="1"/>
              <a:t>will</a:t>
            </a:r>
            <a:r>
              <a:rPr lang="it-IT" sz="1600" dirty="0"/>
              <a:t> </a:t>
            </a:r>
            <a:r>
              <a:rPr lang="it-IT" sz="1600" dirty="0" err="1"/>
              <a:t>need</a:t>
            </a:r>
            <a:r>
              <a:rPr lang="it-IT" sz="1600" dirty="0"/>
              <a:t> data, for </a:t>
            </a:r>
            <a:r>
              <a:rPr lang="it-IT" sz="1600" dirty="0" err="1"/>
              <a:t>whatever</a:t>
            </a:r>
            <a:r>
              <a:rPr lang="it-IT" sz="1600" dirty="0"/>
              <a:t> </a:t>
            </a:r>
            <a:r>
              <a:rPr lang="it-IT" sz="1600" dirty="0" err="1"/>
              <a:t>reason</a:t>
            </a:r>
            <a:endParaRPr lang="it-IT" sz="1600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DA26421-625C-1A42-854F-6CBAB25E998B}"/>
              </a:ext>
            </a:extLst>
          </p:cNvPr>
          <p:cNvSpPr txBox="1"/>
          <p:nvPr/>
        </p:nvSpPr>
        <p:spPr>
          <a:xfrm>
            <a:off x="5544981" y="3146981"/>
            <a:ext cx="6527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 </a:t>
            </a:r>
            <a:r>
              <a:rPr lang="it-IT" sz="1600" dirty="0" err="1"/>
              <a:t>Netflix</a:t>
            </a:r>
            <a:r>
              <a:rPr lang="it-IT" sz="1600" dirty="0"/>
              <a:t> </a:t>
            </a:r>
            <a:r>
              <a:rPr lang="it-IT" sz="1600" dirty="0" err="1"/>
              <a:t>approach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to </a:t>
            </a:r>
            <a:r>
              <a:rPr lang="it-IT" sz="1600" dirty="0" err="1"/>
              <a:t>provide</a:t>
            </a:r>
            <a:r>
              <a:rPr lang="it-IT" sz="1600" dirty="0"/>
              <a:t> client </a:t>
            </a:r>
            <a:r>
              <a:rPr lang="it-IT" sz="1600" dirty="0" err="1"/>
              <a:t>library</a:t>
            </a:r>
            <a:r>
              <a:rPr lang="it-IT" sz="1600" dirty="0"/>
              <a:t> to clients for </a:t>
            </a:r>
            <a:r>
              <a:rPr lang="it-IT" sz="1600" dirty="0" err="1"/>
              <a:t>basic</a:t>
            </a:r>
            <a:r>
              <a:rPr lang="it-IT" sz="1600" dirty="0"/>
              <a:t> </a:t>
            </a:r>
            <a:r>
              <a:rPr lang="it-IT" sz="1600" dirty="0" err="1"/>
              <a:t>access</a:t>
            </a:r>
            <a:r>
              <a:rPr lang="it-IT" sz="1600" dirty="0"/>
              <a:t> </a:t>
            </a:r>
            <a:r>
              <a:rPr lang="it-IT" sz="1600" dirty="0" err="1"/>
              <a:t>operations</a:t>
            </a:r>
            <a:endParaRPr lang="it-IT" sz="1600" dirty="0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86BD1D6-0C41-6F49-A13B-696B7D09C04A}"/>
              </a:ext>
            </a:extLst>
          </p:cNvPr>
          <p:cNvSpPr txBox="1"/>
          <p:nvPr/>
        </p:nvSpPr>
        <p:spPr>
          <a:xfrm>
            <a:off x="5538718" y="3800951"/>
            <a:ext cx="6527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At some </a:t>
            </a:r>
            <a:r>
              <a:rPr lang="it-IT" sz="1600" dirty="0" err="1"/>
              <a:t>point</a:t>
            </a:r>
            <a:r>
              <a:rPr lang="it-IT" sz="1600" dirty="0"/>
              <a:t> </a:t>
            </a:r>
            <a:r>
              <a:rPr lang="it-IT" sz="1600" dirty="0" err="1"/>
              <a:t>you</a:t>
            </a:r>
            <a:r>
              <a:rPr lang="it-IT" sz="1600" dirty="0"/>
              <a:t> </a:t>
            </a:r>
            <a:r>
              <a:rPr lang="it-IT" sz="1600" dirty="0" err="1"/>
              <a:t>will</a:t>
            </a:r>
            <a:r>
              <a:rPr lang="it-IT" sz="1600" dirty="0"/>
              <a:t> </a:t>
            </a:r>
            <a:r>
              <a:rPr lang="it-IT" sz="1600" dirty="0" err="1"/>
              <a:t>need</a:t>
            </a:r>
            <a:r>
              <a:rPr lang="it-IT" sz="1600" dirty="0"/>
              <a:t> a cache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when</a:t>
            </a:r>
            <a:r>
              <a:rPr lang="it-IT" sz="1600" dirty="0"/>
              <a:t> </a:t>
            </a:r>
            <a:r>
              <a:rPr lang="it-IT" sz="1600" dirty="0" err="1"/>
              <a:t>you</a:t>
            </a:r>
            <a:r>
              <a:rPr lang="it-IT" sz="1600" dirty="0"/>
              <a:t> scale up </a:t>
            </a:r>
            <a:r>
              <a:rPr lang="it-IT" sz="1600" dirty="0" err="1"/>
              <a:t>because</a:t>
            </a:r>
            <a:r>
              <a:rPr lang="it-IT" sz="1600" dirty="0"/>
              <a:t> data </a:t>
            </a:r>
            <a:r>
              <a:rPr lang="it-IT" sz="1600" dirty="0" err="1"/>
              <a:t>access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slow.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9C22C7C-F4A6-D84F-9A19-FE4852A99641}"/>
              </a:ext>
            </a:extLst>
          </p:cNvPr>
          <p:cNvSpPr txBox="1"/>
          <p:nvPr/>
        </p:nvSpPr>
        <p:spPr>
          <a:xfrm>
            <a:off x="5523819" y="4455191"/>
            <a:ext cx="6527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At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point</a:t>
            </a:r>
            <a:r>
              <a:rPr lang="it-IT" sz="1600" dirty="0"/>
              <a:t> </a:t>
            </a:r>
            <a:r>
              <a:rPr lang="it-IT" sz="1600" dirty="0" err="1"/>
              <a:t>you</a:t>
            </a:r>
            <a:r>
              <a:rPr lang="it-IT" sz="1600" dirty="0"/>
              <a:t> </a:t>
            </a:r>
            <a:r>
              <a:rPr lang="it-IT" sz="1600" dirty="0" err="1"/>
              <a:t>need</a:t>
            </a:r>
            <a:r>
              <a:rPr lang="it-IT" sz="1600" dirty="0"/>
              <a:t> some </a:t>
            </a:r>
            <a:r>
              <a:rPr lang="it-IT" sz="1600" dirty="0" err="1"/>
              <a:t>orchestration</a:t>
            </a:r>
            <a:r>
              <a:rPr lang="it-IT" sz="1600" dirty="0"/>
              <a:t>, </a:t>
            </a:r>
            <a:r>
              <a:rPr lang="it-IT" sz="1600" dirty="0" err="1"/>
              <a:t>you</a:t>
            </a:r>
            <a:r>
              <a:rPr lang="it-IT" sz="1600" dirty="0"/>
              <a:t> </a:t>
            </a:r>
            <a:r>
              <a:rPr lang="it-IT" sz="1600" dirty="0" err="1"/>
              <a:t>will</a:t>
            </a:r>
            <a:r>
              <a:rPr lang="it-IT" sz="1600" dirty="0"/>
              <a:t> hit the cache first. </a:t>
            </a:r>
            <a:r>
              <a:rPr lang="it-IT" sz="1600" dirty="0" err="1"/>
              <a:t>If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fails</a:t>
            </a:r>
            <a:r>
              <a:rPr lang="it-IT" sz="1600" dirty="0"/>
              <a:t> the call </a:t>
            </a:r>
            <a:r>
              <a:rPr lang="it-IT" sz="1600" dirty="0" err="1"/>
              <a:t>will</a:t>
            </a:r>
            <a:r>
              <a:rPr lang="it-IT" sz="1600" dirty="0"/>
              <a:t> hit the service to </a:t>
            </a:r>
            <a:r>
              <a:rPr lang="it-IT" sz="1600" dirty="0" err="1"/>
              <a:t>provide</a:t>
            </a:r>
            <a:r>
              <a:rPr lang="it-IT" sz="1600" dirty="0"/>
              <a:t> data from DB and </a:t>
            </a:r>
            <a:r>
              <a:rPr lang="it-IT" sz="1600" dirty="0" err="1"/>
              <a:t>fill</a:t>
            </a:r>
            <a:r>
              <a:rPr lang="it-IT" sz="1600" dirty="0"/>
              <a:t> the cache back for the </a:t>
            </a:r>
            <a:r>
              <a:rPr lang="it-IT" sz="1600" dirty="0" err="1"/>
              <a:t>next</a:t>
            </a:r>
            <a:r>
              <a:rPr lang="it-IT" sz="1600" dirty="0"/>
              <a:t> call.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73061E5-D606-1F42-82EF-8C78451B6992}"/>
              </a:ext>
            </a:extLst>
          </p:cNvPr>
          <p:cNvSpPr txBox="1"/>
          <p:nvPr/>
        </p:nvSpPr>
        <p:spPr>
          <a:xfrm>
            <a:off x="5538718" y="5353978"/>
            <a:ext cx="6527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In the end the Client Library </a:t>
            </a:r>
            <a:r>
              <a:rPr lang="it-IT" sz="1600" dirty="0" err="1"/>
              <a:t>will</a:t>
            </a:r>
            <a:r>
              <a:rPr lang="it-IT" sz="1600" dirty="0"/>
              <a:t> be </a:t>
            </a:r>
            <a:r>
              <a:rPr lang="it-IT" sz="1600" dirty="0" err="1"/>
              <a:t>embedded</a:t>
            </a:r>
            <a:r>
              <a:rPr lang="it-IT" sz="1600" dirty="0"/>
              <a:t> in the client </a:t>
            </a:r>
            <a:r>
              <a:rPr lang="it-IT" sz="1600" dirty="0" err="1"/>
              <a:t>application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want</a:t>
            </a:r>
            <a:r>
              <a:rPr lang="it-IT" sz="1600" dirty="0"/>
              <a:t> to </a:t>
            </a:r>
            <a:r>
              <a:rPr lang="it-IT" sz="1600" dirty="0" err="1"/>
              <a:t>consume</a:t>
            </a:r>
            <a:r>
              <a:rPr lang="it-IT" sz="1600" dirty="0"/>
              <a:t> the service </a:t>
            </a:r>
            <a:r>
              <a:rPr lang="it-IT" sz="1600" dirty="0" err="1"/>
              <a:t>application</a:t>
            </a:r>
            <a:endParaRPr lang="it-IT" sz="1600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13B7F8E-71D9-1C4D-89D3-9F8E78C5152B}"/>
              </a:ext>
            </a:extLst>
          </p:cNvPr>
          <p:cNvSpPr txBox="1"/>
          <p:nvPr/>
        </p:nvSpPr>
        <p:spPr>
          <a:xfrm>
            <a:off x="191344" y="6041075"/>
            <a:ext cx="917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For </a:t>
            </a:r>
            <a:r>
              <a:rPr lang="it-IT" dirty="0" err="1"/>
              <a:t>Netflix</a:t>
            </a:r>
            <a:r>
              <a:rPr lang="it-IT" dirty="0"/>
              <a:t> </a:t>
            </a:r>
            <a:r>
              <a:rPr lang="it-IT" dirty="0" err="1">
                <a:solidFill>
                  <a:srgbClr val="FF0000"/>
                </a:solidFill>
              </a:rPr>
              <a:t>this</a:t>
            </a:r>
            <a:r>
              <a:rPr lang="it-IT" dirty="0"/>
              <a:t> </a:t>
            </a:r>
            <a:r>
              <a:rPr lang="it-IT" dirty="0" err="1"/>
              <a:t>entire</a:t>
            </a:r>
            <a:r>
              <a:rPr lang="it-IT" dirty="0"/>
              <a:t> set of </a:t>
            </a:r>
            <a:r>
              <a:rPr lang="it-IT" dirty="0" err="1"/>
              <a:t>technologies</a:t>
            </a:r>
            <a:r>
              <a:rPr lang="it-IT" dirty="0"/>
              <a:t> and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Microservice</a:t>
            </a:r>
            <a:r>
              <a:rPr lang="it-IT" dirty="0"/>
              <a:t>. </a:t>
            </a: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8FE5BE43-C9FB-BE43-9411-E69CC3470C36}"/>
              </a:ext>
            </a:extLst>
          </p:cNvPr>
          <p:cNvCxnSpPr>
            <a:stCxn id="23" idx="2"/>
          </p:cNvCxnSpPr>
          <p:nvPr/>
        </p:nvCxnSpPr>
        <p:spPr>
          <a:xfrm flipH="1">
            <a:off x="3192725" y="4235148"/>
            <a:ext cx="444875" cy="385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C31414D-0926-5042-B31E-77C2DEE912C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>
            <a:off x="3637600" y="4235148"/>
            <a:ext cx="0" cy="4179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CB92F039-5496-4647-8A41-B231452A98A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637600" y="4235148"/>
            <a:ext cx="479378" cy="385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549A6904-4488-574E-A312-FB7995090E74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1391892" y="3783651"/>
            <a:ext cx="11037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C7DC8844-2BFE-1E44-AC91-1C77E568648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391892" y="3783652"/>
            <a:ext cx="1103708" cy="387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479E76E4-9461-6642-8057-9E7B55F36883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391892" y="3783652"/>
            <a:ext cx="1103708" cy="742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E9A62FD3-DD38-D946-B25F-3A30524275B4}"/>
              </a:ext>
            </a:extLst>
          </p:cNvPr>
          <p:cNvCxnSpPr>
            <a:cxnSpLocks/>
          </p:cNvCxnSpPr>
          <p:nvPr/>
        </p:nvCxnSpPr>
        <p:spPr>
          <a:xfrm flipH="1">
            <a:off x="1050034" y="3032231"/>
            <a:ext cx="529380" cy="426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21C2936D-9A98-0D4E-9AB0-407DBDBB79E0}"/>
              </a:ext>
            </a:extLst>
          </p:cNvPr>
          <p:cNvCxnSpPr>
            <a:cxnSpLocks/>
          </p:cNvCxnSpPr>
          <p:nvPr/>
        </p:nvCxnSpPr>
        <p:spPr>
          <a:xfrm flipH="1">
            <a:off x="1378727" y="3054626"/>
            <a:ext cx="184009" cy="546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85491ED5-7961-0D4D-ACF0-0AA41B05C5CA}"/>
              </a:ext>
            </a:extLst>
          </p:cNvPr>
          <p:cNvCxnSpPr>
            <a:cxnSpLocks/>
          </p:cNvCxnSpPr>
          <p:nvPr/>
        </p:nvCxnSpPr>
        <p:spPr>
          <a:xfrm flipH="1">
            <a:off x="2864873" y="3011809"/>
            <a:ext cx="388527" cy="319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A2FACAEF-A08B-4C4D-A330-95918DA9A18A}"/>
              </a:ext>
            </a:extLst>
          </p:cNvPr>
          <p:cNvCxnSpPr>
            <a:cxnSpLocks/>
          </p:cNvCxnSpPr>
          <p:nvPr/>
        </p:nvCxnSpPr>
        <p:spPr>
          <a:xfrm>
            <a:off x="3253398" y="3011809"/>
            <a:ext cx="0" cy="320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4A5D76C7-E60A-C04C-9DE3-8D2E6A3F92E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253398" y="3011809"/>
            <a:ext cx="384202" cy="320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3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  <p:bldP spid="22" grpId="0" animBg="1"/>
      <p:bldP spid="23" grpId="0" animBg="1"/>
      <p:bldP spid="24" grpId="0"/>
      <p:bldP spid="37" grpId="0" animBg="1"/>
      <p:bldP spid="38" grpId="0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18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FE1C967-7E7C-8A4E-BE63-F509555553B8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Best Practices for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C9AD298-2139-3C4F-B6CB-6B7A0ABB8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512" y="1058754"/>
            <a:ext cx="2232248" cy="833373"/>
          </a:xfrm>
          <a:prstGeom prst="roundRect">
            <a:avLst>
              <a:gd name="adj" fmla="val 9352"/>
            </a:avLst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0BADC4-3B8C-AB4A-8E68-5046B75355D0}"/>
              </a:ext>
            </a:extLst>
          </p:cNvPr>
          <p:cNvSpPr txBox="1"/>
          <p:nvPr/>
        </p:nvSpPr>
        <p:spPr>
          <a:xfrm>
            <a:off x="184760" y="1332179"/>
            <a:ext cx="9361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Your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called</a:t>
            </a:r>
            <a:r>
              <a:rPr lang="it-IT" dirty="0"/>
              <a:t> by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REST-</a:t>
            </a:r>
            <a:r>
              <a:rPr lang="it-IT" dirty="0" err="1"/>
              <a:t>based</a:t>
            </a:r>
            <a:r>
              <a:rPr lang="it-IT" dirty="0"/>
              <a:t> API.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Clear </a:t>
            </a:r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generated</a:t>
            </a:r>
            <a:r>
              <a:rPr lang="it-IT" dirty="0"/>
              <a:t> </a:t>
            </a:r>
            <a:r>
              <a:rPr lang="it-IT" dirty="0" err="1"/>
              <a:t>along</a:t>
            </a:r>
            <a:r>
              <a:rPr lang="it-IT" dirty="0"/>
              <a:t> with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There</a:t>
            </a:r>
            <a:r>
              <a:rPr lang="it-IT" dirty="0"/>
              <a:t> are some </a:t>
            </a:r>
            <a:r>
              <a:rPr lang="it-IT" dirty="0" err="1"/>
              <a:t>tools</a:t>
            </a:r>
            <a:r>
              <a:rPr lang="it-IT" dirty="0"/>
              <a:t> for </a:t>
            </a:r>
            <a:r>
              <a:rPr lang="it-IT" dirty="0" err="1"/>
              <a:t>that</a:t>
            </a:r>
            <a:r>
              <a:rPr lang="it-IT" dirty="0"/>
              <a:t>. </a:t>
            </a:r>
            <a:r>
              <a:rPr lang="it-IT" dirty="0" err="1"/>
              <a:t>One</a:t>
            </a:r>
            <a:r>
              <a:rPr lang="it-IT" dirty="0"/>
              <a:t> of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Swagger</a:t>
            </a:r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B372354-E9D5-3148-B58F-6280D6C79267}"/>
              </a:ext>
            </a:extLst>
          </p:cNvPr>
          <p:cNvGrpSpPr/>
          <p:nvPr/>
        </p:nvGrpSpPr>
        <p:grpSpPr>
          <a:xfrm>
            <a:off x="334599" y="2809507"/>
            <a:ext cx="11390108" cy="3780820"/>
            <a:chOff x="334599" y="2809507"/>
            <a:chExt cx="11390108" cy="3780820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2BEEF48-D6CC-6043-80F2-8B9BEB0D7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99" y="2852936"/>
              <a:ext cx="4032448" cy="3737391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9F4401F-1452-454C-99B8-0EFB53F2DFAE}"/>
                </a:ext>
              </a:extLst>
            </p:cNvPr>
            <p:cNvSpPr txBox="1"/>
            <p:nvPr/>
          </p:nvSpPr>
          <p:spPr>
            <a:xfrm>
              <a:off x="4470326" y="2809507"/>
              <a:ext cx="725438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Swagger</a:t>
              </a:r>
              <a:r>
                <a:rPr lang="it-IT" dirty="0"/>
                <a:t> </a:t>
              </a:r>
              <a:r>
                <a:rPr lang="it-IT" dirty="0" err="1"/>
                <a:t>make</a:t>
              </a:r>
              <a:r>
                <a:rPr lang="it-IT" dirty="0"/>
                <a:t> </a:t>
              </a:r>
              <a:r>
                <a:rPr lang="it-IT" dirty="0" err="1"/>
                <a:t>your</a:t>
              </a:r>
              <a:r>
                <a:rPr lang="it-IT" dirty="0"/>
                <a:t> API </a:t>
              </a:r>
              <a:r>
                <a:rPr lang="it-IT" dirty="0" err="1"/>
                <a:t>usable</a:t>
              </a:r>
              <a:r>
                <a:rPr lang="it-IT" dirty="0"/>
                <a:t> by </a:t>
              </a:r>
              <a:r>
                <a:rPr lang="it-IT" dirty="0" err="1"/>
                <a:t>interact</a:t>
              </a:r>
              <a:r>
                <a:rPr lang="it-IT" dirty="0"/>
                <a:t> </a:t>
              </a:r>
              <a:r>
                <a:rPr lang="it-IT" dirty="0" err="1"/>
                <a:t>directly</a:t>
              </a:r>
              <a:r>
                <a:rPr lang="it-IT" dirty="0"/>
                <a:t> with the API </a:t>
              </a:r>
              <a:r>
                <a:rPr lang="it-IT" dirty="0" err="1"/>
                <a:t>through</a:t>
              </a:r>
              <a:r>
                <a:rPr lang="it-IT" dirty="0"/>
                <a:t> the </a:t>
              </a:r>
              <a:r>
                <a:rPr lang="it-IT" dirty="0" err="1"/>
                <a:t>Swagger</a:t>
              </a:r>
              <a:r>
                <a:rPr lang="it-IT" dirty="0"/>
                <a:t> UI.</a:t>
              </a:r>
              <a:br>
                <a:rPr lang="it-IT" dirty="0"/>
              </a:br>
              <a:r>
                <a:rPr lang="it-IT" dirty="0" err="1"/>
                <a:t>Why</a:t>
              </a:r>
              <a:r>
                <a:rPr lang="it-IT" dirty="0"/>
                <a:t> </a:t>
              </a:r>
              <a:r>
                <a:rPr lang="it-IT" dirty="0" err="1"/>
                <a:t>adopt</a:t>
              </a:r>
              <a:r>
                <a:rPr lang="it-IT" dirty="0"/>
                <a:t> </a:t>
              </a:r>
              <a:r>
                <a:rPr lang="it-IT" dirty="0" err="1"/>
                <a:t>Swagger</a:t>
              </a:r>
              <a:r>
                <a:rPr lang="it-IT" dirty="0"/>
                <a:t> in </a:t>
              </a:r>
              <a:r>
                <a:rPr lang="it-IT" dirty="0" err="1"/>
                <a:t>your</a:t>
              </a:r>
              <a:r>
                <a:rPr lang="it-IT" dirty="0"/>
                <a:t> </a:t>
              </a:r>
              <a:r>
                <a:rPr lang="it-IT" dirty="0" err="1"/>
                <a:t>project</a:t>
              </a:r>
              <a:r>
                <a:rPr lang="it-IT" dirty="0"/>
                <a:t> ?</a:t>
              </a:r>
              <a:br>
                <a:rPr lang="it-IT" dirty="0"/>
              </a:br>
              <a:endParaRPr lang="it-IT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Interactive </a:t>
              </a:r>
              <a:r>
                <a:rPr lang="it-IT" dirty="0" err="1"/>
                <a:t>Documentation</a:t>
              </a:r>
              <a:endParaRPr lang="it-IT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Save Time and </a:t>
              </a:r>
              <a:r>
                <a:rPr lang="it-IT" dirty="0" err="1"/>
                <a:t>Avoid</a:t>
              </a:r>
              <a:r>
                <a:rPr lang="it-IT" dirty="0"/>
                <a:t> </a:t>
              </a:r>
              <a:r>
                <a:rPr lang="it-IT" dirty="0" err="1"/>
                <a:t>Errors</a:t>
              </a:r>
              <a:r>
                <a:rPr lang="it-IT" dirty="0"/>
                <a:t> </a:t>
              </a:r>
              <a:r>
                <a:rPr lang="it-IT" dirty="0" err="1"/>
                <a:t>When</a:t>
              </a:r>
              <a:r>
                <a:rPr lang="it-IT" dirty="0"/>
                <a:t> </a:t>
              </a:r>
              <a:r>
                <a:rPr lang="it-IT" dirty="0" err="1"/>
                <a:t>Writing</a:t>
              </a:r>
              <a:r>
                <a:rPr lang="it-IT" dirty="0"/>
                <a:t> Code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You</a:t>
              </a:r>
              <a:r>
                <a:rPr lang="it-IT" dirty="0"/>
                <a:t> can </a:t>
              </a:r>
              <a:r>
                <a:rPr lang="it-IT" dirty="0" err="1"/>
                <a:t>choose</a:t>
              </a:r>
              <a:r>
                <a:rPr lang="it-IT" dirty="0"/>
                <a:t> the </a:t>
              </a:r>
              <a:r>
                <a:rPr lang="it-IT" dirty="0" err="1"/>
                <a:t>approach</a:t>
              </a:r>
              <a:r>
                <a:rPr lang="it-IT" dirty="0"/>
                <a:t>: Top-down/Bottom-up</a:t>
              </a:r>
            </a:p>
          </p:txBody>
        </p:sp>
      </p:grp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0243124A-785D-2A40-A139-851BA379EFE6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API </a:t>
            </a:r>
            <a:r>
              <a:rPr lang="it-IT" dirty="0" err="1"/>
              <a:t>documentation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7F0018-4BF7-C74F-971C-9042AC6E3E9E}"/>
              </a:ext>
            </a:extLst>
          </p:cNvPr>
          <p:cNvSpPr txBox="1"/>
          <p:nvPr/>
        </p:nvSpPr>
        <p:spPr>
          <a:xfrm>
            <a:off x="4442968" y="4936617"/>
            <a:ext cx="7414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UI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developers</a:t>
            </a:r>
            <a:r>
              <a:rPr lang="it-IT" dirty="0"/>
              <a:t> and non-</a:t>
            </a:r>
            <a:r>
              <a:rPr lang="it-IT" dirty="0" err="1"/>
              <a:t>developers</a:t>
            </a:r>
            <a:r>
              <a:rPr lang="it-IT" dirty="0"/>
              <a:t> to </a:t>
            </a:r>
            <a:r>
              <a:rPr lang="it-IT" dirty="0" err="1"/>
              <a:t>interact</a:t>
            </a:r>
            <a:r>
              <a:rPr lang="it-IT" dirty="0"/>
              <a:t> with the API in a </a:t>
            </a:r>
            <a:r>
              <a:rPr lang="it-IT" dirty="0" err="1"/>
              <a:t>sandbox</a:t>
            </a:r>
            <a:r>
              <a:rPr lang="it-IT" dirty="0"/>
              <a:t> UI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gives</a:t>
            </a:r>
            <a:r>
              <a:rPr lang="it-IT" dirty="0"/>
              <a:t> </a:t>
            </a:r>
            <a:r>
              <a:rPr lang="it-IT" dirty="0" err="1"/>
              <a:t>clear</a:t>
            </a:r>
            <a:r>
              <a:rPr lang="it-IT" dirty="0"/>
              <a:t> </a:t>
            </a:r>
            <a:r>
              <a:rPr lang="it-IT" dirty="0" err="1"/>
              <a:t>insight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the API </a:t>
            </a:r>
            <a:r>
              <a:rPr lang="it-IT" dirty="0" err="1"/>
              <a:t>responds</a:t>
            </a:r>
            <a:r>
              <a:rPr lang="it-IT" dirty="0"/>
              <a:t> to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options</a:t>
            </a:r>
            <a:r>
              <a:rPr lang="it-IT" dirty="0"/>
              <a:t>. </a:t>
            </a: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access</a:t>
            </a:r>
            <a:r>
              <a:rPr lang="it-IT" dirty="0"/>
              <a:t> the api to the business </a:t>
            </a:r>
            <a:r>
              <a:rPr lang="it-IT" dirty="0" err="1"/>
              <a:t>user</a:t>
            </a:r>
            <a:r>
              <a:rPr lang="it-IT" dirty="0"/>
              <a:t> can </a:t>
            </a:r>
            <a:r>
              <a:rPr lang="it-IT" dirty="0" err="1"/>
              <a:t>speed</a:t>
            </a:r>
            <a:r>
              <a:rPr lang="it-IT" dirty="0"/>
              <a:t> up the design </a:t>
            </a:r>
            <a:r>
              <a:rPr lang="it-IT" dirty="0" err="1"/>
              <a:t>process</a:t>
            </a:r>
            <a:r>
              <a:rPr lang="it-IT" dirty="0"/>
              <a:t> and reduce the </a:t>
            </a:r>
            <a:r>
              <a:rPr lang="it-IT" dirty="0" err="1"/>
              <a:t>risk</a:t>
            </a:r>
            <a:r>
              <a:rPr lang="it-IT" dirty="0"/>
              <a:t> of </a:t>
            </a:r>
            <a:r>
              <a:rPr lang="it-IT" dirty="0" err="1"/>
              <a:t>errors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44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19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68BC5C0-8843-C247-B3D6-FAD4DA7E8F93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Best Practices for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30A43387-64C4-B34E-9CB1-578D5C1C4A8B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5040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transparent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23A00E4-485B-6640-B7F0-CD6667AE766E}"/>
              </a:ext>
            </a:extLst>
          </p:cNvPr>
          <p:cNvSpPr txBox="1"/>
          <p:nvPr/>
        </p:nvSpPr>
        <p:spPr>
          <a:xfrm>
            <a:off x="291471" y="1542702"/>
            <a:ext cx="117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Spring </a:t>
            </a:r>
            <a:r>
              <a:rPr lang="it-IT" b="1" dirty="0" err="1"/>
              <a:t>Boot</a:t>
            </a:r>
            <a:r>
              <a:rPr lang="it-IT" b="1" dirty="0"/>
              <a:t> </a:t>
            </a:r>
            <a:r>
              <a:rPr lang="it-IT" b="1" dirty="0" err="1"/>
              <a:t>Actuator</a:t>
            </a:r>
            <a:r>
              <a:rPr lang="it-IT" dirty="0"/>
              <a:t> </a:t>
            </a:r>
            <a:r>
              <a:rPr lang="it-IT" dirty="0" err="1"/>
              <a:t>brings</a:t>
            </a:r>
            <a:r>
              <a:rPr lang="it-IT" dirty="0"/>
              <a:t> production-ready </a:t>
            </a:r>
            <a:r>
              <a:rPr lang="it-IT" dirty="0" err="1"/>
              <a:t>features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  <a:p>
            <a:r>
              <a:rPr lang="it-IT" dirty="0" err="1"/>
              <a:t>Actuators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monitoring</a:t>
            </a:r>
            <a:r>
              <a:rPr lang="it-IT" dirty="0"/>
              <a:t> the </a:t>
            </a:r>
            <a:r>
              <a:rPr lang="it-IT" dirty="0" err="1"/>
              <a:t>app</a:t>
            </a:r>
            <a:r>
              <a:rPr lang="it-IT" dirty="0"/>
              <a:t>, </a:t>
            </a:r>
            <a:r>
              <a:rPr lang="it-IT" dirty="0" err="1"/>
              <a:t>gathering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, </a:t>
            </a:r>
            <a:r>
              <a:rPr lang="it-IT" dirty="0" err="1"/>
              <a:t>understanding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or the state of the database.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A1445E9-DA93-9349-AE08-EDB4E577E35E}"/>
              </a:ext>
            </a:extLst>
          </p:cNvPr>
          <p:cNvGrpSpPr/>
          <p:nvPr/>
        </p:nvGrpSpPr>
        <p:grpSpPr>
          <a:xfrm>
            <a:off x="291472" y="5157192"/>
            <a:ext cx="11900528" cy="1200329"/>
            <a:chOff x="291472" y="5157192"/>
            <a:chExt cx="11900528" cy="1200329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A107F70-CC97-D449-8463-E9185B5F7FB8}"/>
                </a:ext>
              </a:extLst>
            </p:cNvPr>
            <p:cNvSpPr txBox="1"/>
            <p:nvPr/>
          </p:nvSpPr>
          <p:spPr>
            <a:xfrm>
              <a:off x="291472" y="5157192"/>
              <a:ext cx="80767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It</a:t>
              </a:r>
              <a:r>
                <a:rPr lang="it-IT" dirty="0"/>
                <a:t> </a:t>
              </a:r>
              <a:r>
                <a:rPr lang="it-IT" dirty="0" err="1"/>
                <a:t>is</a:t>
              </a:r>
              <a:r>
                <a:rPr lang="it-IT" dirty="0"/>
                <a:t> </a:t>
              </a:r>
              <a:r>
                <a:rPr lang="it-IT" dirty="0" err="1"/>
                <a:t>also</a:t>
              </a:r>
              <a:r>
                <a:rPr lang="it-IT" dirty="0"/>
                <a:t> </a:t>
              </a:r>
              <a:r>
                <a:rPr lang="it-IT" dirty="0" err="1"/>
                <a:t>important</a:t>
              </a:r>
              <a:r>
                <a:rPr lang="it-IT" dirty="0"/>
                <a:t> </a:t>
              </a:r>
              <a:r>
                <a:rPr lang="it-IT" dirty="0" err="1"/>
                <a:t>knowing</a:t>
              </a:r>
              <a:r>
                <a:rPr lang="it-IT" dirty="0"/>
                <a:t> </a:t>
              </a:r>
              <a:r>
                <a:rPr lang="it-IT" dirty="0" err="1"/>
                <a:t>what's</a:t>
              </a:r>
              <a:r>
                <a:rPr lang="it-IT" dirty="0"/>
                <a:t> the </a:t>
              </a:r>
              <a:r>
                <a:rPr lang="it-IT" dirty="0" err="1"/>
                <a:t>current</a:t>
              </a:r>
              <a:r>
                <a:rPr lang="it-IT" dirty="0"/>
                <a:t> </a:t>
              </a:r>
              <a:r>
                <a:rPr lang="it-IT" dirty="0" err="1"/>
                <a:t>version</a:t>
              </a:r>
              <a:r>
                <a:rPr lang="it-IT" dirty="0"/>
                <a:t>, </a:t>
              </a:r>
              <a:r>
                <a:rPr lang="it-IT" dirty="0" err="1"/>
                <a:t>where</a:t>
              </a:r>
              <a:r>
                <a:rPr lang="it-IT" dirty="0"/>
                <a:t> </a:t>
              </a:r>
              <a:r>
                <a:rPr lang="it-IT" dirty="0" err="1"/>
                <a:t>it</a:t>
              </a:r>
              <a:r>
                <a:rPr lang="it-IT" dirty="0"/>
                <a:t> </a:t>
              </a:r>
              <a:r>
                <a:rPr lang="it-IT" dirty="0" err="1"/>
                <a:t>has</a:t>
              </a:r>
              <a:r>
                <a:rPr lang="it-IT" dirty="0"/>
                <a:t> </a:t>
              </a:r>
              <a:r>
                <a:rPr lang="it-IT" dirty="0" err="1"/>
                <a:t>been</a:t>
              </a:r>
              <a:r>
                <a:rPr lang="it-IT" dirty="0"/>
                <a:t> </a:t>
              </a:r>
              <a:r>
                <a:rPr lang="it-IT" dirty="0" err="1"/>
                <a:t>released</a:t>
              </a:r>
              <a:r>
                <a:rPr lang="it-IT" dirty="0"/>
                <a:t> and </a:t>
              </a:r>
              <a:r>
                <a:rPr lang="it-IT" dirty="0" err="1"/>
                <a:t>what</a:t>
              </a:r>
              <a:r>
                <a:rPr lang="it-IT" dirty="0"/>
                <a:t> </a:t>
              </a:r>
              <a:r>
                <a:rPr lang="it-IT" dirty="0" err="1"/>
                <a:t>changes</a:t>
              </a:r>
              <a:r>
                <a:rPr lang="it-IT" dirty="0"/>
                <a:t> </a:t>
              </a:r>
              <a:r>
                <a:rPr lang="it-IT" dirty="0" err="1"/>
                <a:t>it</a:t>
              </a:r>
              <a:r>
                <a:rPr lang="it-IT" dirty="0"/>
                <a:t> </a:t>
              </a:r>
              <a:r>
                <a:rPr lang="it-IT" dirty="0" err="1"/>
                <a:t>includes</a:t>
              </a:r>
              <a:r>
                <a:rPr lang="it-IT" dirty="0"/>
                <a:t>.</a:t>
              </a:r>
            </a:p>
            <a:p>
              <a:r>
                <a:rPr lang="it-IT" dirty="0"/>
                <a:t>With </a:t>
              </a:r>
              <a:r>
                <a:rPr lang="it-IT" b="1" dirty="0" err="1"/>
                <a:t>maven</a:t>
              </a:r>
              <a:r>
                <a:rPr lang="it-IT" dirty="0"/>
                <a:t> </a:t>
              </a:r>
              <a:r>
                <a:rPr lang="it-IT" dirty="0" err="1"/>
                <a:t>it</a:t>
              </a:r>
              <a:r>
                <a:rPr lang="it-IT" dirty="0"/>
                <a:t> </a:t>
              </a:r>
              <a:r>
                <a:rPr lang="it-IT" dirty="0" err="1"/>
                <a:t>possible</a:t>
              </a:r>
              <a:r>
                <a:rPr lang="it-IT" dirty="0"/>
                <a:t> to </a:t>
              </a:r>
              <a:r>
                <a:rPr lang="it-IT" dirty="0" err="1"/>
                <a:t>expose</a:t>
              </a:r>
              <a:r>
                <a:rPr lang="it-IT" dirty="0"/>
                <a:t> the </a:t>
              </a:r>
              <a:r>
                <a:rPr lang="it-IT" dirty="0" err="1"/>
                <a:t>current</a:t>
              </a:r>
              <a:r>
                <a:rPr lang="it-IT" dirty="0"/>
                <a:t> </a:t>
              </a:r>
              <a:r>
                <a:rPr lang="it-IT" dirty="0" err="1"/>
                <a:t>commit</a:t>
              </a:r>
              <a:r>
                <a:rPr lang="it-IT" dirty="0"/>
                <a:t> </a:t>
              </a:r>
              <a:r>
                <a:rPr lang="it-IT" dirty="0" err="1"/>
                <a:t>through</a:t>
              </a:r>
              <a:r>
                <a:rPr lang="it-IT" dirty="0"/>
                <a:t> </a:t>
              </a:r>
              <a:r>
                <a:rPr lang="it-IT" dirty="0" err="1"/>
                <a:t>Actuators</a:t>
              </a:r>
              <a:r>
                <a:rPr lang="it-IT" dirty="0"/>
                <a:t>. 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CB7F6D1-DA8D-B946-B2A5-25033BE40419}"/>
                </a:ext>
              </a:extLst>
            </p:cNvPr>
            <p:cNvSpPr txBox="1"/>
            <p:nvPr/>
          </p:nvSpPr>
          <p:spPr>
            <a:xfrm>
              <a:off x="8231560" y="5157192"/>
              <a:ext cx="396044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00B050"/>
                  </a:solidFill>
                </a:rPr>
                <a:t>&lt;</a:t>
              </a:r>
              <a:r>
                <a:rPr lang="it-IT" sz="1000" dirty="0" err="1">
                  <a:solidFill>
                    <a:srgbClr val="00B050"/>
                  </a:solidFill>
                </a:rPr>
                <a:t>plugin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</a:p>
            <a:p>
              <a:r>
                <a:rPr lang="it-IT" sz="1000" dirty="0">
                  <a:solidFill>
                    <a:srgbClr val="00B050"/>
                  </a:solidFill>
                </a:rPr>
                <a:t>   &lt;</a:t>
              </a:r>
              <a:r>
                <a:rPr lang="it-IT" sz="1000" dirty="0" err="1">
                  <a:solidFill>
                    <a:srgbClr val="00B050"/>
                  </a:solidFill>
                </a:rPr>
                <a:t>groupId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  <a:r>
                <a:rPr lang="it-IT" sz="1000" dirty="0"/>
                <a:t>pl.project13.maven</a:t>
              </a:r>
              <a:r>
                <a:rPr lang="it-IT" sz="1000" dirty="0">
                  <a:solidFill>
                    <a:srgbClr val="00B050"/>
                  </a:solidFill>
                </a:rPr>
                <a:t>&lt;/</a:t>
              </a:r>
              <a:r>
                <a:rPr lang="it-IT" sz="1000" dirty="0" err="1">
                  <a:solidFill>
                    <a:srgbClr val="00B050"/>
                  </a:solidFill>
                </a:rPr>
                <a:t>groupId</a:t>
              </a:r>
              <a:r>
                <a:rPr lang="it-IT" sz="1000" dirty="0">
                  <a:solidFill>
                    <a:srgbClr val="00B050"/>
                  </a:solidFill>
                </a:rPr>
                <a:t>&gt; </a:t>
              </a:r>
            </a:p>
            <a:p>
              <a:r>
                <a:rPr lang="it-IT" sz="1000" dirty="0">
                  <a:solidFill>
                    <a:srgbClr val="00B050"/>
                  </a:solidFill>
                </a:rPr>
                <a:t>   &lt;</a:t>
              </a:r>
              <a:r>
                <a:rPr lang="it-IT" sz="1000" dirty="0" err="1">
                  <a:solidFill>
                    <a:srgbClr val="00B050"/>
                  </a:solidFill>
                </a:rPr>
                <a:t>artifactId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  <a:r>
                <a:rPr lang="it-IT" sz="1000" dirty="0" err="1"/>
                <a:t>git</a:t>
              </a:r>
              <a:r>
                <a:rPr lang="it-IT" sz="1000" dirty="0"/>
                <a:t>-</a:t>
              </a:r>
              <a:r>
                <a:rPr lang="it-IT" sz="1000" dirty="0" err="1"/>
                <a:t>commit</a:t>
              </a:r>
              <a:r>
                <a:rPr lang="it-IT" sz="1000" dirty="0"/>
                <a:t>-id-</a:t>
              </a:r>
              <a:r>
                <a:rPr lang="it-IT" sz="1000" dirty="0" err="1"/>
                <a:t>plugin</a:t>
              </a:r>
              <a:r>
                <a:rPr lang="it-IT" sz="1000" dirty="0">
                  <a:solidFill>
                    <a:srgbClr val="00B050"/>
                  </a:solidFill>
                </a:rPr>
                <a:t>&lt;/</a:t>
              </a:r>
              <a:r>
                <a:rPr lang="it-IT" sz="1000" dirty="0" err="1">
                  <a:solidFill>
                    <a:srgbClr val="00B050"/>
                  </a:solidFill>
                </a:rPr>
                <a:t>artifactId</a:t>
              </a:r>
              <a:r>
                <a:rPr lang="it-IT" sz="1000" dirty="0">
                  <a:solidFill>
                    <a:srgbClr val="00B050"/>
                  </a:solidFill>
                </a:rPr>
                <a:t>&gt; </a:t>
              </a:r>
            </a:p>
            <a:p>
              <a:r>
                <a:rPr lang="it-IT" sz="1000" dirty="0">
                  <a:solidFill>
                    <a:srgbClr val="00B050"/>
                  </a:solidFill>
                </a:rPr>
                <a:t>   &lt;</a:t>
              </a:r>
              <a:r>
                <a:rPr lang="it-IT" sz="1000" dirty="0" err="1">
                  <a:solidFill>
                    <a:srgbClr val="00B050"/>
                  </a:solidFill>
                </a:rPr>
                <a:t>configuration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</a:p>
            <a:p>
              <a:r>
                <a:rPr lang="it-IT" sz="1000" dirty="0">
                  <a:solidFill>
                    <a:srgbClr val="00B050"/>
                  </a:solidFill>
                </a:rPr>
                <a:t>       &lt;</a:t>
              </a:r>
              <a:r>
                <a:rPr lang="it-IT" sz="1000" dirty="0" err="1">
                  <a:solidFill>
                    <a:srgbClr val="00B050"/>
                  </a:solidFill>
                </a:rPr>
                <a:t>failOnNoGitDirectory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  <a:r>
                <a:rPr lang="it-IT" sz="1000" dirty="0"/>
                <a:t>false</a:t>
              </a:r>
              <a:r>
                <a:rPr lang="it-IT" sz="1000" dirty="0">
                  <a:solidFill>
                    <a:srgbClr val="00B050"/>
                  </a:solidFill>
                </a:rPr>
                <a:t>&lt;/</a:t>
              </a:r>
              <a:r>
                <a:rPr lang="it-IT" sz="1000" dirty="0" err="1">
                  <a:solidFill>
                    <a:srgbClr val="00B050"/>
                  </a:solidFill>
                </a:rPr>
                <a:t>failOnNoGitDirectory</a:t>
              </a:r>
              <a:r>
                <a:rPr lang="it-IT" sz="1000" dirty="0">
                  <a:solidFill>
                    <a:srgbClr val="00B050"/>
                  </a:solidFill>
                </a:rPr>
                <a:t>&gt; </a:t>
              </a:r>
            </a:p>
            <a:p>
              <a:r>
                <a:rPr lang="it-IT" sz="1000" dirty="0">
                  <a:solidFill>
                    <a:srgbClr val="00B050"/>
                  </a:solidFill>
                </a:rPr>
                <a:t>   &lt;/</a:t>
              </a:r>
              <a:r>
                <a:rPr lang="it-IT" sz="1000" dirty="0" err="1">
                  <a:solidFill>
                    <a:srgbClr val="00B050"/>
                  </a:solidFill>
                </a:rPr>
                <a:t>configuration</a:t>
              </a:r>
              <a:r>
                <a:rPr lang="it-IT" sz="1000" dirty="0">
                  <a:solidFill>
                    <a:srgbClr val="00B050"/>
                  </a:solidFill>
                </a:rPr>
                <a:t>&gt; </a:t>
              </a:r>
            </a:p>
            <a:p>
              <a:r>
                <a:rPr lang="it-IT" sz="1000" dirty="0">
                  <a:solidFill>
                    <a:srgbClr val="00B050"/>
                  </a:solidFill>
                </a:rPr>
                <a:t>&lt;/</a:t>
              </a:r>
              <a:r>
                <a:rPr lang="it-IT" sz="1000" dirty="0" err="1">
                  <a:solidFill>
                    <a:srgbClr val="00B050"/>
                  </a:solidFill>
                </a:rPr>
                <a:t>plugin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FE5CF72-4955-014E-B433-2DA584F1BC5C}"/>
              </a:ext>
            </a:extLst>
          </p:cNvPr>
          <p:cNvGrpSpPr/>
          <p:nvPr/>
        </p:nvGrpSpPr>
        <p:grpSpPr>
          <a:xfrm>
            <a:off x="291471" y="2387496"/>
            <a:ext cx="11643274" cy="1200329"/>
            <a:chOff x="291471" y="2387496"/>
            <a:chExt cx="11643274" cy="1200329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5AC56F5-F0ED-0C40-B9C8-0953FDC4C262}"/>
                </a:ext>
              </a:extLst>
            </p:cNvPr>
            <p:cNvSpPr txBox="1"/>
            <p:nvPr/>
          </p:nvSpPr>
          <p:spPr>
            <a:xfrm>
              <a:off x="4329843" y="2387496"/>
              <a:ext cx="76049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It</a:t>
              </a:r>
              <a:r>
                <a:rPr lang="it-IT" dirty="0"/>
                <a:t> </a:t>
              </a:r>
              <a:r>
                <a:rPr lang="it-IT" dirty="0" err="1"/>
                <a:t>is</a:t>
              </a:r>
              <a:r>
                <a:rPr lang="it-IT" dirty="0"/>
                <a:t> </a:t>
              </a:r>
              <a:r>
                <a:rPr lang="it-IT" dirty="0" err="1"/>
                <a:t>desirable</a:t>
              </a:r>
              <a:r>
                <a:rPr lang="it-IT" dirty="0"/>
                <a:t> to monitor </a:t>
              </a:r>
              <a:r>
                <a:rPr lang="it-IT" dirty="0" err="1"/>
                <a:t>our</a:t>
              </a:r>
              <a:r>
                <a:rPr lang="it-IT" dirty="0"/>
                <a:t> </a:t>
              </a:r>
              <a:r>
                <a:rPr lang="it-IT" dirty="0" err="1"/>
                <a:t>instances</a:t>
              </a:r>
              <a:r>
                <a:rPr lang="it-IT" dirty="0"/>
                <a:t> in a single, </a:t>
              </a:r>
              <a:r>
                <a:rPr lang="it-IT" dirty="0" err="1"/>
                <a:t>central</a:t>
              </a:r>
              <a:r>
                <a:rPr lang="it-IT" dirty="0"/>
                <a:t> </a:t>
              </a:r>
              <a:r>
                <a:rPr lang="it-IT" dirty="0" err="1"/>
                <a:t>place</a:t>
              </a:r>
              <a:r>
                <a:rPr lang="it-IT" dirty="0"/>
                <a:t>. </a:t>
              </a:r>
            </a:p>
            <a:p>
              <a:r>
                <a:rPr lang="it-IT" dirty="0" err="1"/>
                <a:t>This</a:t>
              </a:r>
              <a:r>
                <a:rPr lang="it-IT" dirty="0"/>
                <a:t> can be </a:t>
              </a:r>
              <a:r>
                <a:rPr lang="it-IT" dirty="0" err="1"/>
                <a:t>done</a:t>
              </a:r>
              <a:r>
                <a:rPr lang="it-IT" dirty="0"/>
                <a:t> by </a:t>
              </a:r>
              <a:r>
                <a:rPr lang="it-IT" dirty="0" err="1"/>
                <a:t>creating</a:t>
              </a:r>
              <a:r>
                <a:rPr lang="it-IT" dirty="0"/>
                <a:t> a </a:t>
              </a:r>
              <a:r>
                <a:rPr lang="it-IT" dirty="0" err="1"/>
                <a:t>dedicated</a:t>
              </a:r>
              <a:r>
                <a:rPr lang="it-IT" dirty="0"/>
                <a:t> Spring </a:t>
              </a:r>
              <a:r>
                <a:rPr lang="it-IT" dirty="0" err="1"/>
                <a:t>Boot</a:t>
              </a:r>
              <a:r>
                <a:rPr lang="it-IT" dirty="0"/>
                <a:t> </a:t>
              </a:r>
              <a:r>
                <a:rPr lang="it-IT" dirty="0" err="1"/>
                <a:t>application</a:t>
              </a:r>
              <a:r>
                <a:rPr lang="it-IT" dirty="0"/>
                <a:t> </a:t>
              </a:r>
              <a:r>
                <a:rPr lang="it-IT" dirty="0" err="1"/>
                <a:t>that</a:t>
              </a:r>
              <a:r>
                <a:rPr lang="it-IT" dirty="0"/>
                <a:t> </a:t>
              </a:r>
              <a:r>
                <a:rPr lang="it-IT" dirty="0" err="1"/>
                <a:t>includes</a:t>
              </a:r>
              <a:r>
                <a:rPr lang="it-IT" dirty="0"/>
                <a:t> </a:t>
              </a:r>
              <a:r>
                <a:rPr lang="it-IT" b="1" dirty="0"/>
                <a:t>Spring </a:t>
              </a:r>
              <a:r>
                <a:rPr lang="it-IT" b="1" dirty="0" err="1"/>
                <a:t>Boot</a:t>
              </a:r>
              <a:r>
                <a:rPr lang="it-IT" b="1" dirty="0"/>
                <a:t> </a:t>
              </a:r>
              <a:r>
                <a:rPr lang="it-IT" b="1" dirty="0" err="1"/>
                <a:t>Admin</a:t>
              </a:r>
              <a:r>
                <a:rPr lang="it-IT" dirty="0"/>
                <a:t> </a:t>
              </a:r>
              <a:r>
                <a:rPr lang="it-IT" dirty="0" err="1"/>
                <a:t>dependencies</a:t>
              </a:r>
              <a:r>
                <a:rPr lang="it-IT" dirty="0"/>
                <a:t>.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494D792E-03F3-DF49-B0B8-602B494CA80E}"/>
                </a:ext>
              </a:extLst>
            </p:cNvPr>
            <p:cNvSpPr txBox="1"/>
            <p:nvPr/>
          </p:nvSpPr>
          <p:spPr>
            <a:xfrm>
              <a:off x="291471" y="2502262"/>
              <a:ext cx="41360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>
                  <a:solidFill>
                    <a:srgbClr val="00B050"/>
                  </a:solidFill>
                </a:rPr>
                <a:t>&lt;</a:t>
              </a:r>
              <a:r>
                <a:rPr lang="it-IT" sz="1000" dirty="0" err="1">
                  <a:solidFill>
                    <a:srgbClr val="00B050"/>
                  </a:solidFill>
                </a:rPr>
                <a:t>dependency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</a:p>
            <a:p>
              <a:r>
                <a:rPr lang="it-IT" sz="1000" dirty="0">
                  <a:solidFill>
                    <a:srgbClr val="00B050"/>
                  </a:solidFill>
                </a:rPr>
                <a:t>   &lt;</a:t>
              </a:r>
              <a:r>
                <a:rPr lang="it-IT" sz="1000" dirty="0" err="1">
                  <a:solidFill>
                    <a:srgbClr val="00B050"/>
                  </a:solidFill>
                </a:rPr>
                <a:t>groupId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  <a:r>
                <a:rPr lang="it-IT" sz="1000" dirty="0" err="1"/>
                <a:t>de.codecentric</a:t>
              </a:r>
              <a:r>
                <a:rPr lang="it-IT" sz="1000" dirty="0">
                  <a:solidFill>
                    <a:srgbClr val="00B050"/>
                  </a:solidFill>
                </a:rPr>
                <a:t>&lt;/</a:t>
              </a:r>
              <a:r>
                <a:rPr lang="it-IT" sz="1000" dirty="0" err="1">
                  <a:solidFill>
                    <a:srgbClr val="00B050"/>
                  </a:solidFill>
                </a:rPr>
                <a:t>groupId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</a:p>
            <a:p>
              <a:r>
                <a:rPr lang="it-IT" sz="1000" dirty="0">
                  <a:solidFill>
                    <a:srgbClr val="00B050"/>
                  </a:solidFill>
                </a:rPr>
                <a:t>   &lt;</a:t>
              </a:r>
              <a:r>
                <a:rPr lang="it-IT" sz="1000" dirty="0" err="1">
                  <a:solidFill>
                    <a:srgbClr val="00B050"/>
                  </a:solidFill>
                </a:rPr>
                <a:t>artifactId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  <a:r>
                <a:rPr lang="it-IT" sz="1000" dirty="0" err="1"/>
                <a:t>spring</a:t>
              </a:r>
              <a:r>
                <a:rPr lang="it-IT" sz="1000" dirty="0"/>
                <a:t>-</a:t>
              </a:r>
              <a:r>
                <a:rPr lang="it-IT" sz="1000" dirty="0" err="1"/>
                <a:t>boot</a:t>
              </a:r>
              <a:r>
                <a:rPr lang="it-IT" sz="1000" dirty="0"/>
                <a:t>-</a:t>
              </a:r>
              <a:r>
                <a:rPr lang="it-IT" sz="1000" dirty="0" err="1"/>
                <a:t>admin</a:t>
              </a:r>
              <a:r>
                <a:rPr lang="it-IT" sz="1000" dirty="0"/>
                <a:t>-starter-server</a:t>
              </a:r>
              <a:r>
                <a:rPr lang="it-IT" sz="1000" dirty="0">
                  <a:solidFill>
                    <a:srgbClr val="00B050"/>
                  </a:solidFill>
                </a:rPr>
                <a:t>&lt;/</a:t>
              </a:r>
              <a:r>
                <a:rPr lang="it-IT" sz="1000" dirty="0" err="1">
                  <a:solidFill>
                    <a:srgbClr val="00B050"/>
                  </a:solidFill>
                </a:rPr>
                <a:t>artifactId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</a:p>
            <a:p>
              <a:r>
                <a:rPr lang="it-IT" sz="1000" dirty="0">
                  <a:solidFill>
                    <a:srgbClr val="00B050"/>
                  </a:solidFill>
                </a:rPr>
                <a:t>&lt;/</a:t>
              </a:r>
              <a:r>
                <a:rPr lang="it-IT" sz="1000" dirty="0" err="1">
                  <a:solidFill>
                    <a:srgbClr val="00B050"/>
                  </a:solidFill>
                </a:rPr>
                <a:t>dependency</a:t>
              </a:r>
              <a:r>
                <a:rPr lang="it-IT" sz="1000" dirty="0">
                  <a:solidFill>
                    <a:srgbClr val="00B050"/>
                  </a:solidFill>
                </a:rPr>
                <a:t>&gt;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88F4B34-E267-D248-B3DE-BBD2E8BC51AE}"/>
              </a:ext>
            </a:extLst>
          </p:cNvPr>
          <p:cNvGrpSpPr/>
          <p:nvPr/>
        </p:nvGrpSpPr>
        <p:grpSpPr>
          <a:xfrm>
            <a:off x="296218" y="3624055"/>
            <a:ext cx="11695253" cy="1477328"/>
            <a:chOff x="296218" y="3624055"/>
            <a:chExt cx="11695253" cy="1477328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99B9C7B-FC9B-474E-BCAC-023B3BC60F12}"/>
                </a:ext>
              </a:extLst>
            </p:cNvPr>
            <p:cNvSpPr txBox="1"/>
            <p:nvPr/>
          </p:nvSpPr>
          <p:spPr>
            <a:xfrm>
              <a:off x="296218" y="3624055"/>
              <a:ext cx="1169525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With </a:t>
              </a:r>
              <a:r>
                <a:rPr lang="it-IT" dirty="0" err="1"/>
                <a:t>this</a:t>
              </a:r>
              <a:r>
                <a:rPr lang="it-IT" dirty="0"/>
                <a:t> </a:t>
              </a:r>
              <a:r>
                <a:rPr lang="it-IT" dirty="0" err="1"/>
                <a:t>module</a:t>
              </a:r>
              <a:r>
                <a:rPr lang="it-IT" dirty="0"/>
                <a:t> </a:t>
              </a:r>
              <a:r>
                <a:rPr lang="it-IT" dirty="0" err="1"/>
                <a:t>you</a:t>
              </a:r>
              <a:r>
                <a:rPr lang="it-IT" dirty="0"/>
                <a:t> </a:t>
              </a:r>
              <a:r>
                <a:rPr lang="it-IT" dirty="0" err="1"/>
                <a:t>will</a:t>
              </a:r>
              <a:r>
                <a:rPr lang="it-IT" dirty="0"/>
                <a:t> </a:t>
              </a:r>
              <a:r>
                <a:rPr lang="it-IT" dirty="0" err="1"/>
                <a:t>ensure</a:t>
              </a:r>
              <a:r>
                <a:rPr lang="it-IT" dirty="0"/>
                <a:t> to </a:t>
              </a:r>
              <a:r>
                <a:rPr lang="it-IT" dirty="0" err="1"/>
                <a:t>have</a:t>
              </a:r>
              <a:r>
                <a:rPr lang="it-IT" dirty="0"/>
                <a:t> the </a:t>
              </a:r>
              <a:r>
                <a:rPr lang="it-IT" dirty="0" err="1"/>
                <a:t>fully</a:t>
              </a:r>
              <a:r>
                <a:rPr lang="it-IT" dirty="0"/>
                <a:t> </a:t>
              </a:r>
              <a:r>
                <a:rPr lang="it-IT" dirty="0" err="1"/>
                <a:t>monitoring</a:t>
              </a:r>
              <a:r>
                <a:rPr lang="it-IT" dirty="0"/>
                <a:t> and </a:t>
              </a:r>
              <a:r>
                <a:rPr lang="it-IT" dirty="0" err="1"/>
                <a:t>metrics</a:t>
              </a:r>
              <a:r>
                <a:rPr lang="it-IT" dirty="0"/>
                <a:t> of </a:t>
              </a:r>
              <a:r>
                <a:rPr lang="it-IT" dirty="0" err="1"/>
                <a:t>your</a:t>
              </a:r>
              <a:r>
                <a:rPr lang="it-IT" dirty="0"/>
                <a:t> </a:t>
              </a:r>
              <a:r>
                <a:rPr lang="it-IT" dirty="0" err="1"/>
                <a:t>applications</a:t>
              </a:r>
              <a:r>
                <a:rPr lang="it-IT" dirty="0"/>
                <a:t> </a:t>
              </a:r>
              <a:r>
                <a:rPr lang="it-IT" dirty="0" err="1"/>
                <a:t>like</a:t>
              </a:r>
              <a:r>
                <a:rPr lang="it-IT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Memory </a:t>
              </a:r>
              <a:r>
                <a:rPr lang="it-IT" dirty="0" err="1"/>
                <a:t>usage</a:t>
              </a:r>
              <a:endParaRPr lang="it-IT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Variables</a:t>
              </a:r>
              <a:endParaRPr lang="it-IT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Logging</a:t>
              </a:r>
              <a:r>
                <a:rPr lang="it-IT" dirty="0"/>
                <a:t> </a:t>
              </a:r>
              <a:r>
                <a:rPr lang="it-IT" dirty="0" err="1"/>
                <a:t>level</a:t>
              </a:r>
              <a:r>
                <a:rPr lang="it-IT" dirty="0"/>
                <a:t> </a:t>
              </a:r>
              <a:r>
                <a:rPr lang="it-IT" dirty="0" err="1"/>
                <a:t>configurations</a:t>
              </a:r>
              <a:endParaRPr lang="it-IT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Logs</a:t>
              </a:r>
              <a:r>
                <a:rPr lang="it-IT" dirty="0"/>
                <a:t> (</a:t>
              </a:r>
              <a:r>
                <a:rPr lang="it-IT" dirty="0" err="1"/>
                <a:t>not</a:t>
              </a:r>
              <a:r>
                <a:rPr lang="it-IT" dirty="0"/>
                <a:t> a log </a:t>
              </a:r>
              <a:r>
                <a:rPr lang="it-IT" dirty="0" err="1"/>
                <a:t>aggregator</a:t>
              </a:r>
              <a:r>
                <a:rPr lang="it-IT" dirty="0"/>
                <a:t>)</a:t>
              </a:r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D1EF0A8-3BF0-5845-B584-505EAD67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8288" y="4077072"/>
              <a:ext cx="2935079" cy="841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88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6624E71-BBA5-F847-8063-DAA8DD19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Microservices</a:t>
            </a:r>
            <a:r>
              <a:rPr lang="it-IT" dirty="0"/>
              <a:t> | Federico Peruzzi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AE3AD7F-9248-154E-9732-9C62317F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2</a:t>
            </a:fld>
            <a:endParaRPr lang="it-IT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CCD74E9-3C1D-D646-B662-4AE99BF94027}"/>
              </a:ext>
            </a:extLst>
          </p:cNvPr>
          <p:cNvSpPr txBox="1">
            <a:spLocks/>
          </p:cNvSpPr>
          <p:nvPr/>
        </p:nvSpPr>
        <p:spPr>
          <a:xfrm>
            <a:off x="533382" y="404664"/>
            <a:ext cx="11125236" cy="1104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5"/>
                </a:solidFill>
                <a:latin typeface="+mn-lt"/>
              </a:rPr>
              <a:t>Agenda</a:t>
            </a:r>
            <a:br>
              <a:rPr lang="en-US" sz="3000" dirty="0">
                <a:solidFill>
                  <a:schemeClr val="accent5"/>
                </a:solidFill>
                <a:latin typeface="+mn-lt"/>
              </a:rPr>
            </a:br>
            <a:r>
              <a:rPr lang="en-US" sz="3000" dirty="0">
                <a:solidFill>
                  <a:schemeClr val="accent5"/>
                </a:solidFill>
                <a:latin typeface="+mn-lt"/>
              </a:rPr>
              <a:t>What will be discussed here</a:t>
            </a:r>
            <a:endParaRPr lang="en-GB" sz="30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CF7B65C-8664-5541-B7EB-2B58719C8664}"/>
              </a:ext>
            </a:extLst>
          </p:cNvPr>
          <p:cNvSpPr txBox="1">
            <a:spLocks/>
          </p:cNvSpPr>
          <p:nvPr/>
        </p:nvSpPr>
        <p:spPr>
          <a:xfrm>
            <a:off x="533381" y="1641054"/>
            <a:ext cx="2254128" cy="5094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Part-1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9ADFAA-C7C3-BC43-B7EF-33BEAE74596B}"/>
              </a:ext>
            </a:extLst>
          </p:cNvPr>
          <p:cNvSpPr txBox="1"/>
          <p:nvPr/>
        </p:nvSpPr>
        <p:spPr>
          <a:xfrm>
            <a:off x="533381" y="2086297"/>
            <a:ext cx="58362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t-IT" sz="1600" dirty="0" err="1"/>
              <a:t>Microservices</a:t>
            </a:r>
            <a:r>
              <a:rPr lang="it-IT" sz="1600" dirty="0"/>
              <a:t> general info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it-IT" sz="1600" dirty="0" err="1"/>
              <a:t>What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a </a:t>
            </a:r>
            <a:r>
              <a:rPr lang="it-IT" sz="1600" dirty="0" err="1"/>
              <a:t>microservice</a:t>
            </a:r>
            <a:r>
              <a:rPr lang="it-IT" sz="1600" dirty="0"/>
              <a:t>? an </a:t>
            </a:r>
            <a:r>
              <a:rPr lang="it-IT" sz="1600" dirty="0" err="1"/>
              <a:t>abstraction</a:t>
            </a:r>
            <a:endParaRPr lang="it-IT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Martin </a:t>
            </a:r>
            <a:r>
              <a:rPr lang="it-IT" sz="1600" dirty="0" err="1"/>
              <a:t>Fowler</a:t>
            </a:r>
            <a:r>
              <a:rPr lang="it-IT" sz="1600" dirty="0"/>
              <a:t> </a:t>
            </a:r>
            <a:r>
              <a:rPr lang="it-IT" sz="1600" dirty="0" err="1"/>
              <a:t>speech</a:t>
            </a:r>
            <a:r>
              <a:rPr lang="it-IT" sz="1600" dirty="0"/>
              <a:t> and </a:t>
            </a:r>
            <a:r>
              <a:rPr lang="it-IT" sz="1600" dirty="0" err="1"/>
              <a:t>definition</a:t>
            </a:r>
            <a:endParaRPr lang="it-IT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Componization</a:t>
            </a:r>
            <a:r>
              <a:rPr lang="it-IT" sz="1600" dirty="0"/>
              <a:t>, business </a:t>
            </a:r>
            <a:r>
              <a:rPr lang="it-IT" sz="1600" dirty="0" err="1"/>
              <a:t>capabilities</a:t>
            </a:r>
            <a:r>
              <a:rPr lang="it-IT" sz="1600" dirty="0"/>
              <a:t>, Domain-</a:t>
            </a:r>
            <a:r>
              <a:rPr lang="it-IT" sz="1600" dirty="0" err="1"/>
              <a:t>Driven</a:t>
            </a:r>
            <a:r>
              <a:rPr lang="it-IT" sz="1600" dirty="0"/>
              <a:t> Design (DDD), </a:t>
            </a:r>
            <a:r>
              <a:rPr lang="it-IT" sz="1600" dirty="0" err="1"/>
              <a:t>automation</a:t>
            </a:r>
            <a:r>
              <a:rPr lang="it-IT" sz="1600" dirty="0"/>
              <a:t>, </a:t>
            </a:r>
            <a:r>
              <a:rPr lang="it-IT" sz="1600" dirty="0" err="1"/>
              <a:t>failure</a:t>
            </a:r>
            <a:endParaRPr lang="it-IT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it-IT" sz="1600" dirty="0" err="1"/>
              <a:t>when</a:t>
            </a:r>
            <a:r>
              <a:rPr lang="it-IT" sz="1600" dirty="0"/>
              <a:t> and </a:t>
            </a:r>
            <a:r>
              <a:rPr lang="it-IT" sz="1600" dirty="0" err="1"/>
              <a:t>why</a:t>
            </a:r>
            <a:r>
              <a:rPr lang="it-IT" sz="1600" dirty="0"/>
              <a:t> use </a:t>
            </a:r>
            <a:r>
              <a:rPr lang="it-IT" sz="1600" dirty="0" err="1"/>
              <a:t>microservices</a:t>
            </a:r>
            <a:endParaRPr lang="it-IT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it-IT" sz="1600" dirty="0"/>
              <a:t>In </a:t>
            </a:r>
            <a:r>
              <a:rPr lang="it-IT" sz="1600" dirty="0" err="1"/>
              <a:t>depth</a:t>
            </a:r>
            <a:r>
              <a:rPr lang="it-IT" sz="1600" dirty="0"/>
              <a:t> with Java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it-IT" sz="1600" dirty="0"/>
              <a:t>Best </a:t>
            </a:r>
            <a:r>
              <a:rPr lang="it-IT" sz="1600" dirty="0" err="1"/>
              <a:t>practice</a:t>
            </a:r>
            <a:r>
              <a:rPr lang="it-IT" sz="1600" dirty="0"/>
              <a:t> for </a:t>
            </a:r>
            <a:r>
              <a:rPr lang="it-IT" sz="1600" dirty="0" err="1"/>
              <a:t>microservices</a:t>
            </a:r>
            <a:endParaRPr lang="it-IT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Swagger</a:t>
            </a:r>
            <a:r>
              <a:rPr lang="it-IT" sz="1600" dirty="0"/>
              <a:t>, Spring </a:t>
            </a:r>
            <a:r>
              <a:rPr lang="it-IT" sz="1600" dirty="0" err="1"/>
              <a:t>Actuator</a:t>
            </a:r>
            <a:r>
              <a:rPr lang="it-IT" sz="1600" dirty="0"/>
              <a:t>, log </a:t>
            </a:r>
            <a:r>
              <a:rPr lang="it-IT" sz="1600" dirty="0" err="1"/>
              <a:t>tracing</a:t>
            </a:r>
            <a:r>
              <a:rPr lang="it-IT" sz="1600" dirty="0"/>
              <a:t>, </a:t>
            </a:r>
            <a:r>
              <a:rPr lang="it-IT" sz="1600" dirty="0" err="1"/>
              <a:t>circuit</a:t>
            </a:r>
            <a:r>
              <a:rPr lang="it-IT" sz="1600" dirty="0"/>
              <a:t> </a:t>
            </a:r>
            <a:r>
              <a:rPr lang="it-IT" sz="1600" dirty="0" err="1"/>
              <a:t>breaker</a:t>
            </a:r>
            <a:r>
              <a:rPr lang="it-IT" sz="1600" dirty="0"/>
              <a:t>, cache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Hints</a:t>
            </a:r>
            <a:r>
              <a:rPr lang="it-IT" sz="1600" dirty="0"/>
              <a:t> to Spring best </a:t>
            </a:r>
            <a:r>
              <a:rPr lang="it-IT" sz="1600" dirty="0" err="1"/>
              <a:t>practice</a:t>
            </a:r>
            <a:endParaRPr lang="it-IT" sz="1600" dirty="0"/>
          </a:p>
          <a:p>
            <a:pPr marL="285750" indent="-285750">
              <a:buFont typeface="Wingdings" pitchFamily="2" charset="2"/>
              <a:buChar char="Ø"/>
            </a:pPr>
            <a:endParaRPr lang="it-IT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it-IT" sz="1600" dirty="0" err="1"/>
              <a:t>Exercise</a:t>
            </a:r>
            <a:r>
              <a:rPr lang="it-IT" sz="1600" dirty="0"/>
              <a:t> 1 - Play with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>
                <a:sym typeface="Wingdings" pitchFamily="2" charset="2"/>
              </a:rPr>
              <a:t>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904C1E6-E536-0641-A433-389FFABBC4F6}"/>
              </a:ext>
            </a:extLst>
          </p:cNvPr>
          <p:cNvSpPr/>
          <p:nvPr/>
        </p:nvSpPr>
        <p:spPr>
          <a:xfrm>
            <a:off x="6369639" y="2055023"/>
            <a:ext cx="70918" cy="4110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/>
              </a:solidFill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57E6F20-6B61-694E-B961-8037F43A53B8}"/>
              </a:ext>
            </a:extLst>
          </p:cNvPr>
          <p:cNvSpPr txBox="1">
            <a:spLocks/>
          </p:cNvSpPr>
          <p:nvPr/>
        </p:nvSpPr>
        <p:spPr>
          <a:xfrm>
            <a:off x="6440557" y="1641054"/>
            <a:ext cx="2254128" cy="5094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Part-2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7AF399D-C511-9241-BD5D-09F83A9BABE2}"/>
              </a:ext>
            </a:extLst>
          </p:cNvPr>
          <p:cNvSpPr txBox="1"/>
          <p:nvPr/>
        </p:nvSpPr>
        <p:spPr>
          <a:xfrm>
            <a:off x="6440557" y="2055023"/>
            <a:ext cx="5526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it-IT" sz="1600" dirty="0" err="1"/>
              <a:t>Infrastructure</a:t>
            </a:r>
            <a:endParaRPr lang="it-IT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it-IT" sz="1600" dirty="0"/>
              <a:t>Software to </a:t>
            </a:r>
            <a:r>
              <a:rPr lang="it-IT" sz="1600" dirty="0" err="1"/>
              <a:t>support</a:t>
            </a:r>
            <a:r>
              <a:rPr lang="it-IT" sz="1600" dirty="0"/>
              <a:t> </a:t>
            </a:r>
            <a:r>
              <a:rPr lang="it-IT" sz="1600" dirty="0" err="1"/>
              <a:t>microservices</a:t>
            </a:r>
            <a:r>
              <a:rPr lang="it-IT" sz="1600" dirty="0"/>
              <a:t> </a:t>
            </a:r>
            <a:r>
              <a:rPr lang="it-IT" sz="1600" dirty="0" err="1"/>
              <a:t>infrastructure</a:t>
            </a:r>
            <a:endParaRPr lang="it-IT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Service </a:t>
            </a:r>
            <a:r>
              <a:rPr lang="it-IT" sz="1600" dirty="0" err="1"/>
              <a:t>registry</a:t>
            </a:r>
            <a:r>
              <a:rPr lang="it-IT" sz="1600" dirty="0"/>
              <a:t>, remote </a:t>
            </a:r>
            <a:r>
              <a:rPr lang="it-IT" sz="1600" dirty="0" err="1"/>
              <a:t>configuration</a:t>
            </a:r>
            <a:r>
              <a:rPr lang="it-IT" sz="1600" dirty="0"/>
              <a:t> server, </a:t>
            </a:r>
            <a:r>
              <a:rPr lang="it-IT" sz="1600" dirty="0" err="1"/>
              <a:t>monitoring</a:t>
            </a:r>
            <a:r>
              <a:rPr lang="it-IT" sz="1600" dirty="0"/>
              <a:t>,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it-IT" sz="1600" dirty="0"/>
              <a:t>Real </a:t>
            </a:r>
            <a:r>
              <a:rPr lang="it-IT" sz="1600" dirty="0" err="1"/>
              <a:t>environment</a:t>
            </a:r>
            <a:endParaRPr lang="it-IT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Hints</a:t>
            </a:r>
            <a:r>
              <a:rPr lang="it-IT" sz="1600" dirty="0"/>
              <a:t> – </a:t>
            </a:r>
            <a:r>
              <a:rPr lang="it-IT" sz="1600" dirty="0" err="1"/>
              <a:t>Docker</a:t>
            </a:r>
            <a:r>
              <a:rPr lang="it-IT" sz="1600" dirty="0"/>
              <a:t>, CI/CD, </a:t>
            </a:r>
            <a:r>
              <a:rPr lang="it-IT" sz="1600" dirty="0" err="1"/>
              <a:t>Orchestration</a:t>
            </a:r>
            <a:r>
              <a:rPr lang="it-IT" sz="1600" dirty="0"/>
              <a:t>/</a:t>
            </a:r>
            <a:r>
              <a:rPr lang="it-IT" sz="1600" dirty="0" err="1"/>
              <a:t>Choreography</a:t>
            </a:r>
            <a:endParaRPr lang="it-IT" sz="1600" dirty="0"/>
          </a:p>
          <a:p>
            <a:pPr marL="285750" indent="-285750">
              <a:buFont typeface="Wingdings" pitchFamily="2" charset="2"/>
              <a:buChar char="Ø"/>
            </a:pPr>
            <a:endParaRPr lang="it-IT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it-IT" sz="1600" dirty="0" err="1"/>
              <a:t>Exercise</a:t>
            </a:r>
            <a:r>
              <a:rPr lang="it-IT" sz="1600" dirty="0"/>
              <a:t> 2 - Play with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>
                <a:sym typeface="Wingdings" pitchFamily="2" charset="2"/>
              </a:rPr>
              <a:t>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421178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20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0F1478-81AE-6745-AA58-F5EBD532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3930044"/>
            <a:ext cx="4409916" cy="2513726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6E963760-DD9B-0D4B-9271-3E187B8EFF67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Best Practices for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CF12A617-95F7-C747-9F25-E78BA1B7F6F3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HTTP and </a:t>
            </a:r>
            <a:r>
              <a:rPr lang="it-IT" dirty="0" err="1"/>
              <a:t>Tracing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AF1125-4A33-7A45-A455-5ADF9B1EE37E}"/>
              </a:ext>
            </a:extLst>
          </p:cNvPr>
          <p:cNvSpPr txBox="1"/>
          <p:nvPr/>
        </p:nvSpPr>
        <p:spPr>
          <a:xfrm>
            <a:off x="172199" y="1328731"/>
            <a:ext cx="11728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park of </a:t>
            </a:r>
            <a:r>
              <a:rPr lang="it-IT" dirty="0" err="1"/>
              <a:t>microservices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aim</a:t>
            </a:r>
            <a:r>
              <a:rPr lang="it-IT" dirty="0"/>
              <a:t> to be </a:t>
            </a:r>
            <a:r>
              <a:rPr lang="it-IT" dirty="0" err="1"/>
              <a:t>decoupled</a:t>
            </a:r>
            <a:r>
              <a:rPr lang="it-IT" dirty="0"/>
              <a:t> and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, </a:t>
            </a:r>
            <a:r>
              <a:rPr lang="it-IT" dirty="0" err="1"/>
              <a:t>identifying</a:t>
            </a:r>
            <a:r>
              <a:rPr lang="it-IT" dirty="0"/>
              <a:t> </a:t>
            </a:r>
            <a:r>
              <a:rPr lang="it-IT" u="sng" dirty="0" err="1"/>
              <a:t>where</a:t>
            </a:r>
            <a:r>
              <a:rPr lang="it-IT" dirty="0"/>
              <a:t> a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occurred</a:t>
            </a:r>
            <a:r>
              <a:rPr lang="it-IT" dirty="0"/>
              <a:t> start to be a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82B7D08-5213-4848-9E88-6F27DB4CF5C9}"/>
              </a:ext>
            </a:extLst>
          </p:cNvPr>
          <p:cNvSpPr txBox="1"/>
          <p:nvPr/>
        </p:nvSpPr>
        <p:spPr>
          <a:xfrm>
            <a:off x="169982" y="2103035"/>
            <a:ext cx="10100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Spring </a:t>
            </a:r>
            <a:r>
              <a:rPr lang="it-IT" dirty="0" err="1"/>
              <a:t>Cloud</a:t>
            </a:r>
            <a:r>
              <a:rPr lang="it-IT" dirty="0"/>
              <a:t> </a:t>
            </a:r>
            <a:r>
              <a:rPr lang="it-IT" dirty="0" err="1"/>
              <a:t>Sleuth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a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tracing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for Spring </a:t>
            </a:r>
            <a:r>
              <a:rPr lang="it-IT" dirty="0" err="1"/>
              <a:t>Cloud</a:t>
            </a:r>
            <a:r>
              <a:rPr lang="it-IT" dirty="0"/>
              <a:t>. 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custom </a:t>
            </a:r>
            <a:r>
              <a:rPr lang="it-IT" dirty="0" err="1"/>
              <a:t>headers</a:t>
            </a:r>
            <a:r>
              <a:rPr lang="it-IT" dirty="0"/>
              <a:t> to HTTP call, a </a:t>
            </a:r>
            <a:r>
              <a:rPr lang="it-IT" dirty="0" err="1"/>
              <a:t>spanID</a:t>
            </a:r>
            <a:r>
              <a:rPr lang="it-IT" dirty="0"/>
              <a:t> and </a:t>
            </a:r>
            <a:r>
              <a:rPr lang="it-IT" dirty="0" err="1"/>
              <a:t>TracingID</a:t>
            </a:r>
            <a:r>
              <a:rPr lang="it-IT" dirty="0"/>
              <a:t>, so the </a:t>
            </a:r>
            <a:r>
              <a:rPr lang="it-IT" dirty="0" err="1"/>
              <a:t>microservices</a:t>
            </a:r>
            <a:r>
              <a:rPr lang="it-IT" dirty="0"/>
              <a:t> can </a:t>
            </a:r>
            <a:r>
              <a:rPr lang="it-IT" dirty="0" err="1"/>
              <a:t>read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forming</a:t>
            </a:r>
            <a:r>
              <a:rPr lang="it-IT" dirty="0"/>
              <a:t> a </a:t>
            </a:r>
            <a:r>
              <a:rPr lang="it-IT" dirty="0" err="1"/>
              <a:t>tree-like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a Trace.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Span</a:t>
            </a:r>
            <a:r>
              <a:rPr lang="it-IT" dirty="0"/>
              <a:t> -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unit</a:t>
            </a:r>
            <a:r>
              <a:rPr lang="it-IT" dirty="0"/>
              <a:t> of work, </a:t>
            </a:r>
            <a:r>
              <a:rPr lang="it-IT" dirty="0" err="1"/>
              <a:t>started</a:t>
            </a:r>
            <a:r>
              <a:rPr lang="it-IT" dirty="0"/>
              <a:t> and </a:t>
            </a:r>
            <a:r>
              <a:rPr lang="it-IT" dirty="0" err="1"/>
              <a:t>stopped</a:t>
            </a:r>
            <a:r>
              <a:rPr lang="it-IT" dirty="0"/>
              <a:t>, </a:t>
            </a:r>
            <a:r>
              <a:rPr lang="it-IT" dirty="0" err="1"/>
              <a:t>identified</a:t>
            </a:r>
            <a:r>
              <a:rPr lang="it-IT" dirty="0"/>
              <a:t> by a </a:t>
            </a:r>
            <a:r>
              <a:rPr lang="it-IT" dirty="0" err="1"/>
              <a:t>unique</a:t>
            </a:r>
            <a:r>
              <a:rPr lang="it-IT" dirty="0"/>
              <a:t> 64-bit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Trace - </a:t>
            </a:r>
            <a:r>
              <a:rPr lang="it-IT" dirty="0" err="1"/>
              <a:t>another</a:t>
            </a:r>
            <a:r>
              <a:rPr lang="it-IT" dirty="0"/>
              <a:t> 64-bit ID </a:t>
            </a:r>
            <a:r>
              <a:rPr lang="it-IT" dirty="0" err="1"/>
              <a:t>shared</a:t>
            </a:r>
            <a:r>
              <a:rPr lang="it-IT" dirty="0"/>
              <a:t> by </a:t>
            </a:r>
            <a:r>
              <a:rPr lang="it-IT" dirty="0" err="1"/>
              <a:t>microservices</a:t>
            </a:r>
            <a:r>
              <a:rPr lang="it-IT" dirty="0"/>
              <a:t> to </a:t>
            </a:r>
            <a:r>
              <a:rPr lang="it-IT" dirty="0" err="1"/>
              <a:t>group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Spans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E2A32C-4B9F-7A42-A44C-1EB2AC549F16}"/>
              </a:ext>
            </a:extLst>
          </p:cNvPr>
          <p:cNvSpPr txBox="1"/>
          <p:nvPr/>
        </p:nvSpPr>
        <p:spPr>
          <a:xfrm>
            <a:off x="169982" y="4038258"/>
            <a:ext cx="7532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capture</a:t>
            </a:r>
            <a:r>
              <a:rPr lang="it-IT" dirty="0"/>
              <a:t> data </a:t>
            </a:r>
            <a:r>
              <a:rPr lang="it-IT" dirty="0" err="1"/>
              <a:t>simply</a:t>
            </a:r>
            <a:r>
              <a:rPr lang="it-IT" dirty="0"/>
              <a:t> in </a:t>
            </a:r>
            <a:r>
              <a:rPr lang="it-IT" dirty="0" err="1"/>
              <a:t>logs</a:t>
            </a:r>
            <a:r>
              <a:rPr lang="it-IT" dirty="0"/>
              <a:t>, or by </a:t>
            </a:r>
            <a:r>
              <a:rPr lang="it-IT" dirty="0" err="1"/>
              <a:t>sending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to a remote </a:t>
            </a:r>
            <a:r>
              <a:rPr lang="it-IT" dirty="0" err="1"/>
              <a:t>collector</a:t>
            </a:r>
            <a:r>
              <a:rPr lang="it-IT" dirty="0"/>
              <a:t> service.</a:t>
            </a:r>
          </a:p>
          <a:p>
            <a:r>
              <a:rPr lang="it-IT" dirty="0" err="1"/>
              <a:t>Zipkin</a:t>
            </a:r>
            <a:r>
              <a:rPr lang="it-IT" dirty="0"/>
              <a:t> </a:t>
            </a:r>
            <a:r>
              <a:rPr lang="it-IT" dirty="0" err="1"/>
              <a:t>helps</a:t>
            </a:r>
            <a:r>
              <a:rPr lang="it-IT" dirty="0"/>
              <a:t> </a:t>
            </a:r>
            <a:r>
              <a:rPr lang="it-IT" dirty="0" err="1"/>
              <a:t>gather</a:t>
            </a:r>
            <a:r>
              <a:rPr lang="it-IT" dirty="0"/>
              <a:t> timing data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troubleshoot</a:t>
            </a:r>
            <a:r>
              <a:rPr lang="it-IT" dirty="0"/>
              <a:t> </a:t>
            </a:r>
            <a:r>
              <a:rPr lang="it-IT" dirty="0" err="1"/>
              <a:t>latency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in service </a:t>
            </a:r>
            <a:r>
              <a:rPr lang="it-IT" dirty="0" err="1"/>
              <a:t>architectures</a:t>
            </a:r>
            <a:r>
              <a:rPr lang="it-IT" dirty="0"/>
              <a:t>.</a:t>
            </a:r>
          </a:p>
          <a:p>
            <a:r>
              <a:rPr lang="it-IT" dirty="0" err="1"/>
              <a:t>Features</a:t>
            </a:r>
            <a:r>
              <a:rPr lang="it-IT" dirty="0"/>
              <a:t> include </a:t>
            </a:r>
            <a:r>
              <a:rPr lang="it-IT" dirty="0" err="1"/>
              <a:t>both</a:t>
            </a:r>
            <a:r>
              <a:rPr lang="it-IT" dirty="0"/>
              <a:t> the </a:t>
            </a:r>
            <a:r>
              <a:rPr lang="it-IT" dirty="0" err="1"/>
              <a:t>collection</a:t>
            </a:r>
            <a:r>
              <a:rPr lang="it-IT" dirty="0"/>
              <a:t> and </a:t>
            </a:r>
            <a:r>
              <a:rPr lang="it-IT" dirty="0" err="1"/>
              <a:t>lookup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data.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trace ID in a log file,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jump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to </a:t>
            </a:r>
            <a:r>
              <a:rPr lang="it-IT" dirty="0" err="1"/>
              <a:t>it</a:t>
            </a:r>
            <a:r>
              <a:rPr lang="it-IT" dirty="0"/>
              <a:t>.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reduce the time </a:t>
            </a:r>
            <a:r>
              <a:rPr lang="it-IT" dirty="0" err="1"/>
              <a:t>required</a:t>
            </a:r>
            <a:r>
              <a:rPr lang="it-IT" dirty="0"/>
              <a:t> for </a:t>
            </a:r>
            <a:r>
              <a:rPr lang="it-IT" dirty="0" err="1"/>
              <a:t>analysis</a:t>
            </a:r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B1B660-D9D6-A444-9B1B-8121AD77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275" y="1651896"/>
            <a:ext cx="1988840" cy="19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1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21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9D81B4-134D-2F4A-B6DB-D922E0EF46FB}"/>
              </a:ext>
            </a:extLst>
          </p:cNvPr>
          <p:cNvSpPr txBox="1"/>
          <p:nvPr/>
        </p:nvSpPr>
        <p:spPr>
          <a:xfrm>
            <a:off x="3067390" y="2240492"/>
            <a:ext cx="8775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Base </a:t>
            </a:r>
            <a:r>
              <a:rPr lang="it-IT" dirty="0" err="1"/>
              <a:t>logic</a:t>
            </a:r>
            <a:r>
              <a:rPr lang="it-IT" dirty="0"/>
              <a:t> of the </a:t>
            </a:r>
            <a:r>
              <a:rPr lang="it-IT" dirty="0" err="1"/>
              <a:t>circuit</a:t>
            </a:r>
            <a:r>
              <a:rPr lang="it-IT" dirty="0"/>
              <a:t> </a:t>
            </a:r>
            <a:r>
              <a:rPr lang="it-IT" dirty="0" err="1"/>
              <a:t>breaker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Closed</a:t>
            </a:r>
            <a:r>
              <a:rPr lang="it-IT" dirty="0"/>
              <a:t> – </a:t>
            </a:r>
            <a:r>
              <a:rPr lang="it-IT" dirty="0" err="1"/>
              <a:t>Allowing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to pass </a:t>
            </a:r>
            <a:r>
              <a:rPr lang="it-IT" dirty="0" err="1"/>
              <a:t>through</a:t>
            </a:r>
            <a:r>
              <a:rPr lang="it-IT" dirty="0"/>
              <a:t> (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call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done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Half</a:t>
            </a:r>
            <a:r>
              <a:rPr lang="it-IT" dirty="0"/>
              <a:t> Open – </a:t>
            </a:r>
            <a:r>
              <a:rPr lang="it-IT" dirty="0" err="1"/>
              <a:t>Allowing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to pass </a:t>
            </a:r>
            <a:r>
              <a:rPr lang="it-IT" dirty="0" err="1"/>
              <a:t>through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occur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go in Open-state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Open -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allowing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to pass </a:t>
            </a:r>
            <a:r>
              <a:rPr lang="it-IT" dirty="0" err="1"/>
              <a:t>through</a:t>
            </a:r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8206244-72C9-524B-9050-386122F5B7DE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Best Practices for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115BE838-AD5D-484A-8D38-EC0F4948D3DC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Circuit </a:t>
            </a:r>
            <a:r>
              <a:rPr lang="it-IT" dirty="0" err="1"/>
              <a:t>Breaker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E62E80-DD57-1142-A7F6-9E96BB2215C9}"/>
              </a:ext>
            </a:extLst>
          </p:cNvPr>
          <p:cNvSpPr txBox="1"/>
          <p:nvPr/>
        </p:nvSpPr>
        <p:spPr>
          <a:xfrm>
            <a:off x="191344" y="1484784"/>
            <a:ext cx="11651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Circuit </a:t>
            </a:r>
            <a:r>
              <a:rPr lang="it-IT" dirty="0" err="1"/>
              <a:t>breaker</a:t>
            </a:r>
            <a:r>
              <a:rPr lang="it-IT" dirty="0"/>
              <a:t> </a:t>
            </a:r>
            <a:r>
              <a:rPr lang="it-IT" dirty="0" err="1"/>
              <a:t>is</a:t>
            </a:r>
            <a:r>
              <a:rPr lang="it-IT" dirty="0"/>
              <a:t> a design pattern 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failures</a:t>
            </a:r>
            <a:r>
              <a:rPr lang="it-IT" dirty="0"/>
              <a:t> and </a:t>
            </a:r>
            <a:r>
              <a:rPr lang="it-IT" dirty="0" err="1"/>
              <a:t>encapsulates</a:t>
            </a:r>
            <a:r>
              <a:rPr lang="it-IT" dirty="0"/>
              <a:t> the </a:t>
            </a:r>
            <a:r>
              <a:rPr lang="it-IT" dirty="0" err="1"/>
              <a:t>logic</a:t>
            </a:r>
            <a:r>
              <a:rPr lang="it-IT" dirty="0"/>
              <a:t> of </a:t>
            </a:r>
            <a:r>
              <a:rPr lang="it-IT" dirty="0" err="1"/>
              <a:t>preventing</a:t>
            </a:r>
            <a:r>
              <a:rPr lang="it-IT" dirty="0"/>
              <a:t> the </a:t>
            </a:r>
            <a:r>
              <a:rPr lang="it-IT" dirty="0" err="1"/>
              <a:t>failure</a:t>
            </a:r>
            <a:r>
              <a:rPr lang="it-IT" dirty="0"/>
              <a:t> of </a:t>
            </a:r>
            <a:r>
              <a:rPr lang="it-IT" dirty="0" err="1"/>
              <a:t>one</a:t>
            </a:r>
            <a:r>
              <a:rPr lang="it-IT" dirty="0"/>
              <a:t> service </a:t>
            </a:r>
            <a:r>
              <a:rPr lang="it-IT" dirty="0" err="1"/>
              <a:t>that</a:t>
            </a:r>
            <a:r>
              <a:rPr lang="it-IT" dirty="0"/>
              <a:t> can </a:t>
            </a:r>
            <a:r>
              <a:rPr lang="it-IT" dirty="0" err="1"/>
              <a:t>potentially</a:t>
            </a:r>
            <a:r>
              <a:rPr lang="it-IT" dirty="0"/>
              <a:t> </a:t>
            </a:r>
            <a:r>
              <a:rPr lang="it-IT" dirty="0" err="1"/>
              <a:t>cascade</a:t>
            </a:r>
            <a:r>
              <a:rPr lang="it-IT" dirty="0"/>
              <a:t> to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throughout</a:t>
            </a:r>
            <a:r>
              <a:rPr lang="it-IT" dirty="0"/>
              <a:t> the </a:t>
            </a:r>
            <a:r>
              <a:rPr lang="it-IT" dirty="0" err="1"/>
              <a:t>application</a:t>
            </a:r>
            <a:r>
              <a:rPr lang="it-IT" dirty="0"/>
              <a:t>.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E37F00E-2DC8-E44C-8075-1B1CDD6B68D2}"/>
              </a:ext>
            </a:extLst>
          </p:cNvPr>
          <p:cNvGrpSpPr/>
          <p:nvPr/>
        </p:nvGrpSpPr>
        <p:grpSpPr>
          <a:xfrm>
            <a:off x="9595354" y="4382540"/>
            <a:ext cx="2247827" cy="1982367"/>
            <a:chOff x="9595354" y="4382540"/>
            <a:chExt cx="2247827" cy="1982367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B283F3B-1F75-044B-A448-48510F778964}"/>
                </a:ext>
              </a:extLst>
            </p:cNvPr>
            <p:cNvSpPr txBox="1"/>
            <p:nvPr/>
          </p:nvSpPr>
          <p:spPr>
            <a:xfrm>
              <a:off x="10073069" y="4382540"/>
              <a:ext cx="1569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/>
                <a:t>Useful</a:t>
              </a:r>
              <a:r>
                <a:rPr lang="it-IT" sz="1400" dirty="0"/>
                <a:t> </a:t>
              </a:r>
              <a:r>
                <a:rPr lang="it-IT" sz="1400" dirty="0" err="1"/>
                <a:t>example</a:t>
              </a:r>
              <a:endParaRPr lang="it-IT" sz="1400" dirty="0"/>
            </a:p>
          </p:txBody>
        </p: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9398FDA-F723-0C46-99E0-DFC948BFA9CD}"/>
                </a:ext>
              </a:extLst>
            </p:cNvPr>
            <p:cNvGrpSpPr/>
            <p:nvPr/>
          </p:nvGrpSpPr>
          <p:grpSpPr>
            <a:xfrm>
              <a:off x="9595354" y="4753956"/>
              <a:ext cx="2247827" cy="1610951"/>
              <a:chOff x="8806457" y="4665014"/>
              <a:chExt cx="2247827" cy="1610951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89F4800C-E2A2-8F44-8F61-A5BFBCDB5A78}"/>
                  </a:ext>
                </a:extLst>
              </p:cNvPr>
              <p:cNvGrpSpPr/>
              <p:nvPr/>
            </p:nvGrpSpPr>
            <p:grpSpPr>
              <a:xfrm>
                <a:off x="9104532" y="5831231"/>
                <a:ext cx="421814" cy="444734"/>
                <a:chOff x="839416" y="3578315"/>
                <a:chExt cx="421814" cy="444734"/>
              </a:xfrm>
            </p:grpSpPr>
            <p:sp>
              <p:nvSpPr>
                <p:cNvPr id="33" name="Rettangolo con angoli arrotondati 32">
                  <a:extLst>
                    <a:ext uri="{FF2B5EF4-FFF2-40B4-BE49-F238E27FC236}">
                      <a16:creationId xmlns:a16="http://schemas.microsoft.com/office/drawing/2014/main" id="{10B52075-685A-0F47-A638-6961734093F3}"/>
                    </a:ext>
                  </a:extLst>
                </p:cNvPr>
                <p:cNvSpPr/>
                <p:nvPr/>
              </p:nvSpPr>
              <p:spPr>
                <a:xfrm>
                  <a:off x="839416" y="3578315"/>
                  <a:ext cx="421814" cy="44473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4" name="Elemento grafico 33">
                  <a:extLst>
                    <a:ext uri="{FF2B5EF4-FFF2-40B4-BE49-F238E27FC236}">
                      <a16:creationId xmlns:a16="http://schemas.microsoft.com/office/drawing/2014/main" id="{C421BC9D-F2B9-E94E-B187-6A2973298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9463" y="3652644"/>
                  <a:ext cx="280816" cy="296076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1628898A-A651-6047-8A1E-E61D61CFC173}"/>
                  </a:ext>
                </a:extLst>
              </p:cNvPr>
              <p:cNvGrpSpPr/>
              <p:nvPr/>
            </p:nvGrpSpPr>
            <p:grpSpPr>
              <a:xfrm>
                <a:off x="9868501" y="5831231"/>
                <a:ext cx="421814" cy="444734"/>
                <a:chOff x="1415480" y="3577707"/>
                <a:chExt cx="421814" cy="444734"/>
              </a:xfrm>
            </p:grpSpPr>
            <p:sp>
              <p:nvSpPr>
                <p:cNvPr id="31" name="Rettangolo con angoli arrotondati 30">
                  <a:extLst>
                    <a:ext uri="{FF2B5EF4-FFF2-40B4-BE49-F238E27FC236}">
                      <a16:creationId xmlns:a16="http://schemas.microsoft.com/office/drawing/2014/main" id="{FDC261AC-48D1-9948-A157-8BBC53D15E12}"/>
                    </a:ext>
                  </a:extLst>
                </p:cNvPr>
                <p:cNvSpPr/>
                <p:nvPr/>
              </p:nvSpPr>
              <p:spPr>
                <a:xfrm>
                  <a:off x="1415480" y="3577707"/>
                  <a:ext cx="421814" cy="44473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2" name="Elemento grafico 31">
                  <a:extLst>
                    <a:ext uri="{FF2B5EF4-FFF2-40B4-BE49-F238E27FC236}">
                      <a16:creationId xmlns:a16="http://schemas.microsoft.com/office/drawing/2014/main" id="{5A9739E6-05F5-3C42-A2CC-253C0741E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5527" y="3652036"/>
                  <a:ext cx="280816" cy="296076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uppo 14">
                <a:extLst>
                  <a:ext uri="{FF2B5EF4-FFF2-40B4-BE49-F238E27FC236}">
                    <a16:creationId xmlns:a16="http://schemas.microsoft.com/office/drawing/2014/main" id="{28166AD7-FC5B-5643-BB60-02993C5EC922}"/>
                  </a:ext>
                </a:extLst>
              </p:cNvPr>
              <p:cNvGrpSpPr/>
              <p:nvPr/>
            </p:nvGrpSpPr>
            <p:grpSpPr>
              <a:xfrm>
                <a:off x="10632470" y="5831231"/>
                <a:ext cx="421814" cy="444734"/>
                <a:chOff x="1928845" y="3577707"/>
                <a:chExt cx="421814" cy="444734"/>
              </a:xfrm>
            </p:grpSpPr>
            <p:sp>
              <p:nvSpPr>
                <p:cNvPr id="29" name="Rettangolo con angoli arrotondati 28">
                  <a:extLst>
                    <a:ext uri="{FF2B5EF4-FFF2-40B4-BE49-F238E27FC236}">
                      <a16:creationId xmlns:a16="http://schemas.microsoft.com/office/drawing/2014/main" id="{01678EB7-AD0F-9741-8E42-4327A0EED091}"/>
                    </a:ext>
                  </a:extLst>
                </p:cNvPr>
                <p:cNvSpPr/>
                <p:nvPr/>
              </p:nvSpPr>
              <p:spPr>
                <a:xfrm>
                  <a:off x="1928845" y="3577707"/>
                  <a:ext cx="421814" cy="44473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0" name="Elemento grafico 29">
                  <a:extLst>
                    <a:ext uri="{FF2B5EF4-FFF2-40B4-BE49-F238E27FC236}">
                      <a16:creationId xmlns:a16="http://schemas.microsoft.com/office/drawing/2014/main" id="{A3AA3EAD-2E47-7545-912E-C69DFDA4BB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8892" y="3652036"/>
                  <a:ext cx="280816" cy="296076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0290654D-F10E-1E40-A938-48FE66FFE729}"/>
                  </a:ext>
                </a:extLst>
              </p:cNvPr>
              <p:cNvGrpSpPr/>
              <p:nvPr/>
            </p:nvGrpSpPr>
            <p:grpSpPr>
              <a:xfrm>
                <a:off x="9868501" y="4912246"/>
                <a:ext cx="421814" cy="444734"/>
                <a:chOff x="1415480" y="2870950"/>
                <a:chExt cx="421814" cy="444734"/>
              </a:xfrm>
            </p:grpSpPr>
            <p:sp>
              <p:nvSpPr>
                <p:cNvPr id="27" name="Rettangolo con angoli arrotondati 26">
                  <a:extLst>
                    <a:ext uri="{FF2B5EF4-FFF2-40B4-BE49-F238E27FC236}">
                      <a16:creationId xmlns:a16="http://schemas.microsoft.com/office/drawing/2014/main" id="{444680B5-CEDF-DE43-BA70-1120A596244B}"/>
                    </a:ext>
                  </a:extLst>
                </p:cNvPr>
                <p:cNvSpPr/>
                <p:nvPr/>
              </p:nvSpPr>
              <p:spPr>
                <a:xfrm>
                  <a:off x="1415480" y="2870950"/>
                  <a:ext cx="421814" cy="44473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8" name="Elemento grafico 27">
                  <a:extLst>
                    <a:ext uri="{FF2B5EF4-FFF2-40B4-BE49-F238E27FC236}">
                      <a16:creationId xmlns:a16="http://schemas.microsoft.com/office/drawing/2014/main" id="{D17962C0-DBAA-B845-AB86-9B38CC7502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5527" y="2945279"/>
                  <a:ext cx="280816" cy="296076"/>
                </a:xfrm>
                <a:prstGeom prst="rect">
                  <a:avLst/>
                </a:prstGeom>
              </p:spPr>
            </p:pic>
          </p:grpSp>
          <p:pic>
            <p:nvPicPr>
              <p:cNvPr id="17" name="Immagine 16">
                <a:extLst>
                  <a:ext uri="{FF2B5EF4-FFF2-40B4-BE49-F238E27FC236}">
                    <a16:creationId xmlns:a16="http://schemas.microsoft.com/office/drawing/2014/main" id="{8360D917-1FD3-D344-83AF-D54C469CF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5632" y="4912246"/>
                <a:ext cx="369332" cy="369332"/>
              </a:xfrm>
              <a:prstGeom prst="rect">
                <a:avLst/>
              </a:prstGeom>
            </p:spPr>
          </p:pic>
          <p:cxnSp>
            <p:nvCxnSpPr>
              <p:cNvPr id="18" name="Connettore 2 17">
                <a:extLst>
                  <a:ext uri="{FF2B5EF4-FFF2-40B4-BE49-F238E27FC236}">
                    <a16:creationId xmlns:a16="http://schemas.microsoft.com/office/drawing/2014/main" id="{14857332-C945-484D-99B8-34AF5993F622}"/>
                  </a:ext>
                </a:extLst>
              </p:cNvPr>
              <p:cNvCxnSpPr/>
              <p:nvPr/>
            </p:nvCxnSpPr>
            <p:spPr>
              <a:xfrm flipH="1">
                <a:off x="9315439" y="5282651"/>
                <a:ext cx="472111" cy="474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ttore 2 18">
                <a:extLst>
                  <a:ext uri="{FF2B5EF4-FFF2-40B4-BE49-F238E27FC236}">
                    <a16:creationId xmlns:a16="http://schemas.microsoft.com/office/drawing/2014/main" id="{AB93E62E-E492-8549-BB1C-35F103EEBF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8956" y="5431309"/>
                <a:ext cx="0" cy="325593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2 19">
                <a:extLst>
                  <a:ext uri="{FF2B5EF4-FFF2-40B4-BE49-F238E27FC236}">
                    <a16:creationId xmlns:a16="http://schemas.microsoft.com/office/drawing/2014/main" id="{9D961163-77FE-1546-B694-D745D72F7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6853" y="5281900"/>
                <a:ext cx="421814" cy="4750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2 20">
                <a:extLst>
                  <a:ext uri="{FF2B5EF4-FFF2-40B4-BE49-F238E27FC236}">
                    <a16:creationId xmlns:a16="http://schemas.microsoft.com/office/drawing/2014/main" id="{918CB7E5-7C64-FA48-A990-4640B943C9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64445" y="5096912"/>
                <a:ext cx="423105" cy="0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A9939F4B-2D5A-8B4C-AA5E-224C64189182}"/>
                  </a:ext>
                </a:extLst>
              </p:cNvPr>
              <p:cNvSpPr txBox="1"/>
              <p:nvPr/>
            </p:nvSpPr>
            <p:spPr>
              <a:xfrm>
                <a:off x="8808089" y="5930486"/>
                <a:ext cx="2664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/>
                  <a:t>1</a:t>
                </a:r>
              </a:p>
            </p:txBody>
          </p:sp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A7DEEE93-E2BB-354E-B051-2BBAB9EF4825}"/>
                  </a:ext>
                </a:extLst>
              </p:cNvPr>
              <p:cNvSpPr txBox="1"/>
              <p:nvPr/>
            </p:nvSpPr>
            <p:spPr>
              <a:xfrm>
                <a:off x="9573486" y="5930487"/>
                <a:ext cx="2664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2</a:t>
                </a:r>
              </a:p>
            </p:txBody>
          </p:sp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4B39D46-3C2E-6A42-B43F-3E393D37A19A}"/>
                  </a:ext>
                </a:extLst>
              </p:cNvPr>
              <p:cNvSpPr txBox="1"/>
              <p:nvPr/>
            </p:nvSpPr>
            <p:spPr>
              <a:xfrm>
                <a:off x="10330925" y="5930486"/>
                <a:ext cx="2664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/>
                  <a:t>3</a:t>
                </a:r>
              </a:p>
            </p:txBody>
          </p:sp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01FD631-534B-EA48-8C92-C1C9905C0FBA}"/>
                  </a:ext>
                </a:extLst>
              </p:cNvPr>
              <p:cNvSpPr txBox="1"/>
              <p:nvPr/>
            </p:nvSpPr>
            <p:spPr>
              <a:xfrm>
                <a:off x="9304987" y="4665014"/>
                <a:ext cx="7916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 err="1"/>
                  <a:t>Fallback</a:t>
                </a:r>
                <a:r>
                  <a:rPr lang="it-IT" sz="1000" dirty="0"/>
                  <a:t> for 2</a:t>
                </a:r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88166BA-EB23-284A-AF63-989858B5DC6B}"/>
                  </a:ext>
                </a:extLst>
              </p:cNvPr>
              <p:cNvSpPr txBox="1"/>
              <p:nvPr/>
            </p:nvSpPr>
            <p:spPr>
              <a:xfrm>
                <a:off x="8806457" y="5201459"/>
                <a:ext cx="5549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/>
                  <a:t>cache</a:t>
                </a:r>
              </a:p>
            </p:txBody>
          </p:sp>
        </p:grp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E64EAD93-588F-8A4D-82FD-5C260CB81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21" y="2851948"/>
            <a:ext cx="2832595" cy="2521923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E1AB4F5-6780-1444-89A3-9F880BDB6CA1}"/>
              </a:ext>
            </a:extLst>
          </p:cNvPr>
          <p:cNvSpPr txBox="1"/>
          <p:nvPr/>
        </p:nvSpPr>
        <p:spPr>
          <a:xfrm>
            <a:off x="905808" y="239118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theory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855AF3F-1D40-1047-A7C6-78A4909338AF}"/>
              </a:ext>
            </a:extLst>
          </p:cNvPr>
          <p:cNvSpPr txBox="1"/>
          <p:nvPr/>
        </p:nvSpPr>
        <p:spPr>
          <a:xfrm>
            <a:off x="3042816" y="4395266"/>
            <a:ext cx="6379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Resilience4j </a:t>
            </a:r>
            <a:r>
              <a:rPr lang="it-IT" dirty="0" err="1"/>
              <a:t>library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decorators</a:t>
            </a:r>
            <a:r>
              <a:rPr lang="it-IT" dirty="0"/>
              <a:t> to </a:t>
            </a:r>
            <a:r>
              <a:rPr lang="it-IT" dirty="0" err="1"/>
              <a:t>enhance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with a Circuit </a:t>
            </a:r>
            <a:r>
              <a:rPr lang="it-IT" dirty="0" err="1"/>
              <a:t>Breaker</a:t>
            </a:r>
            <a:r>
              <a:rPr lang="it-IT" dirty="0"/>
              <a:t>, Rate </a:t>
            </a:r>
            <a:r>
              <a:rPr lang="it-IT" dirty="0" err="1"/>
              <a:t>Limiter</a:t>
            </a:r>
            <a:r>
              <a:rPr lang="it-IT" dirty="0"/>
              <a:t>, </a:t>
            </a:r>
            <a:r>
              <a:rPr lang="it-IT" dirty="0" err="1"/>
              <a:t>Retry</a:t>
            </a:r>
            <a:r>
              <a:rPr lang="it-IT" dirty="0"/>
              <a:t> or </a:t>
            </a:r>
            <a:r>
              <a:rPr lang="it-IT" dirty="0" err="1"/>
              <a:t>Bulkhead</a:t>
            </a:r>
            <a:r>
              <a:rPr lang="it-IT" dirty="0"/>
              <a:t>.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296F52C-4BB5-234B-AD50-30D253DD1A44}"/>
              </a:ext>
            </a:extLst>
          </p:cNvPr>
          <p:cNvSpPr txBox="1"/>
          <p:nvPr/>
        </p:nvSpPr>
        <p:spPr>
          <a:xfrm>
            <a:off x="291471" y="5655867"/>
            <a:ext cx="913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Circuit </a:t>
            </a:r>
            <a:r>
              <a:rPr lang="it-IT" dirty="0" err="1"/>
              <a:t>Breakers</a:t>
            </a:r>
            <a:r>
              <a:rPr lang="it-IT" dirty="0"/>
              <a:t> are part of the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and </a:t>
            </a:r>
            <a:r>
              <a:rPr lang="it-IT" dirty="0" err="1"/>
              <a:t>protect</a:t>
            </a:r>
            <a:r>
              <a:rPr lang="it-IT" dirty="0"/>
              <a:t> the </a:t>
            </a:r>
            <a:r>
              <a:rPr lang="it-IT" dirty="0" err="1"/>
              <a:t>system</a:t>
            </a:r>
            <a:r>
              <a:rPr lang="it-IT" dirty="0"/>
              <a:t> from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transient</a:t>
            </a:r>
            <a:r>
              <a:rPr lang="it-IT" dirty="0"/>
              <a:t> </a:t>
            </a:r>
            <a:r>
              <a:rPr lang="it-IT" dirty="0" err="1"/>
              <a:t>failures</a:t>
            </a:r>
            <a:r>
              <a:rPr lang="it-IT" dirty="0"/>
              <a:t> and </a:t>
            </a:r>
            <a:r>
              <a:rPr lang="it-IT" dirty="0" err="1"/>
              <a:t>buggy</a:t>
            </a:r>
            <a:r>
              <a:rPr lang="it-IT" dirty="0"/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val="270180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6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22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0A20474-FE05-464F-A5F8-E54833EAE568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Best Practices for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3C5C028B-DC15-C643-9670-8AAD145B947F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Cache </a:t>
            </a:r>
            <a:r>
              <a:rPr lang="it-IT" dirty="0" err="1"/>
              <a:t>services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2EAA2E-7DD2-9248-BF8F-D4C606F76376}"/>
              </a:ext>
            </a:extLst>
          </p:cNvPr>
          <p:cNvSpPr txBox="1"/>
          <p:nvPr/>
        </p:nvSpPr>
        <p:spPr>
          <a:xfrm>
            <a:off x="191344" y="1350293"/>
            <a:ext cx="1156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At some </a:t>
            </a:r>
            <a:r>
              <a:rPr lang="it-IT" dirty="0" err="1"/>
              <a:t>point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scale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handle</a:t>
            </a:r>
            <a:r>
              <a:rPr lang="it-IT" dirty="0"/>
              <a:t> cache </a:t>
            </a:r>
            <a:r>
              <a:rPr lang="it-IT" dirty="0" err="1"/>
              <a:t>services</a:t>
            </a:r>
            <a:r>
              <a:rPr lang="it-IT" dirty="0"/>
              <a:t>, </a:t>
            </a:r>
            <a:r>
              <a:rPr lang="it-IT" dirty="0" err="1"/>
              <a:t>that’s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with database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don't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.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: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B0BC9A5A-4214-5B46-A1BA-5CAB54498B09}"/>
              </a:ext>
            </a:extLst>
          </p:cNvPr>
          <p:cNvGrpSpPr/>
          <p:nvPr/>
        </p:nvGrpSpPr>
        <p:grpSpPr>
          <a:xfrm>
            <a:off x="623392" y="2114229"/>
            <a:ext cx="1268025" cy="432048"/>
            <a:chOff x="291471" y="2348880"/>
            <a:chExt cx="1268025" cy="432048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FCBA1976-302C-C34D-A564-7CCF0D28B358}"/>
                </a:ext>
              </a:extLst>
            </p:cNvPr>
            <p:cNvSpPr/>
            <p:nvPr/>
          </p:nvSpPr>
          <p:spPr>
            <a:xfrm>
              <a:off x="291471" y="2348880"/>
              <a:ext cx="1268025" cy="43204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37D7C7F-0DCE-3B43-BA6F-41160A1BD3CD}"/>
                </a:ext>
              </a:extLst>
            </p:cNvPr>
            <p:cNvSpPr txBox="1"/>
            <p:nvPr/>
          </p:nvSpPr>
          <p:spPr>
            <a:xfrm>
              <a:off x="365169" y="2362763"/>
              <a:ext cx="5148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Appl</a:t>
              </a:r>
              <a:r>
                <a:rPr lang="it-IT" sz="1000" dirty="0"/>
                <a:t>.</a:t>
              </a:r>
            </a:p>
          </p:txBody>
        </p: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CD030EA9-2174-2445-A3CB-A6B2DBC8326D}"/>
                </a:ext>
              </a:extLst>
            </p:cNvPr>
            <p:cNvGrpSpPr/>
            <p:nvPr/>
          </p:nvGrpSpPr>
          <p:grpSpPr>
            <a:xfrm>
              <a:off x="982094" y="2485874"/>
              <a:ext cx="577402" cy="246221"/>
              <a:chOff x="2026880" y="2657817"/>
              <a:chExt cx="577402" cy="246221"/>
            </a:xfrm>
          </p:grpSpPr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05AFAC4C-FFD5-E745-81D1-B9C43A09C46F}"/>
                  </a:ext>
                </a:extLst>
              </p:cNvPr>
              <p:cNvSpPr/>
              <p:nvPr/>
            </p:nvSpPr>
            <p:spPr>
              <a:xfrm>
                <a:off x="2063553" y="2657817"/>
                <a:ext cx="504056" cy="246221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DCA58CAA-3964-6F4D-B661-F46399196EC7}"/>
                  </a:ext>
                </a:extLst>
              </p:cNvPr>
              <p:cNvSpPr txBox="1"/>
              <p:nvPr/>
            </p:nvSpPr>
            <p:spPr>
              <a:xfrm>
                <a:off x="2026880" y="2657817"/>
                <a:ext cx="5774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/>
                  <a:t>Cache</a:t>
                </a:r>
              </a:p>
            </p:txBody>
          </p:sp>
        </p:grp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EDC5456-7EA9-9245-AACB-057E43C8F120}"/>
              </a:ext>
            </a:extLst>
          </p:cNvPr>
          <p:cNvSpPr txBox="1"/>
          <p:nvPr/>
        </p:nvSpPr>
        <p:spPr>
          <a:xfrm>
            <a:off x="2728623" y="2028885"/>
            <a:ext cx="875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Embedded Cache - The </a:t>
            </a:r>
            <a:r>
              <a:rPr lang="it-IT" dirty="0" err="1"/>
              <a:t>simplest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caching</a:t>
            </a:r>
            <a:r>
              <a:rPr lang="it-IT" dirty="0"/>
              <a:t> </a:t>
            </a:r>
            <a:r>
              <a:rPr lang="it-IT" dirty="0" err="1"/>
              <a:t>patter</a:t>
            </a:r>
            <a:r>
              <a:rPr lang="it-IT" dirty="0"/>
              <a:t>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315D72B-5C8A-B94E-B7C9-B376BA69988D}"/>
              </a:ext>
            </a:extLst>
          </p:cNvPr>
          <p:cNvSpPr txBox="1"/>
          <p:nvPr/>
        </p:nvSpPr>
        <p:spPr>
          <a:xfrm>
            <a:off x="-68090" y="211422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E87BF7B-24BA-E449-A336-3BC7E4051B98}"/>
              </a:ext>
            </a:extLst>
          </p:cNvPr>
          <p:cNvGrpSpPr/>
          <p:nvPr/>
        </p:nvGrpSpPr>
        <p:grpSpPr>
          <a:xfrm>
            <a:off x="-50176" y="2809749"/>
            <a:ext cx="2632216" cy="1051299"/>
            <a:chOff x="-50176" y="2809749"/>
            <a:chExt cx="2632216" cy="1051299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39CCBCD4-016C-FB4C-AE34-4897CEB8FB71}"/>
                </a:ext>
              </a:extLst>
            </p:cNvPr>
            <p:cNvSpPr txBox="1"/>
            <p:nvPr/>
          </p:nvSpPr>
          <p:spPr>
            <a:xfrm>
              <a:off x="-50176" y="280974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[2]</a:t>
              </a:r>
            </a:p>
          </p:txBody>
        </p: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01A2C3F1-3613-7648-9D49-B765AEC05CA5}"/>
                </a:ext>
              </a:extLst>
            </p:cNvPr>
            <p:cNvGrpSpPr/>
            <p:nvPr/>
          </p:nvGrpSpPr>
          <p:grpSpPr>
            <a:xfrm>
              <a:off x="623392" y="2819534"/>
              <a:ext cx="1958648" cy="1041514"/>
              <a:chOff x="623392" y="2819534"/>
              <a:chExt cx="1958648" cy="1041514"/>
            </a:xfrm>
          </p:grpSpPr>
          <p:grpSp>
            <p:nvGrpSpPr>
              <p:cNvPr id="20" name="Gruppo 19">
                <a:extLst>
                  <a:ext uri="{FF2B5EF4-FFF2-40B4-BE49-F238E27FC236}">
                    <a16:creationId xmlns:a16="http://schemas.microsoft.com/office/drawing/2014/main" id="{C5506CA1-604B-1945-81D4-A491E909B575}"/>
                  </a:ext>
                </a:extLst>
              </p:cNvPr>
              <p:cNvGrpSpPr/>
              <p:nvPr/>
            </p:nvGrpSpPr>
            <p:grpSpPr>
              <a:xfrm>
                <a:off x="623392" y="2819534"/>
                <a:ext cx="1268025" cy="432048"/>
                <a:chOff x="291471" y="2348880"/>
                <a:chExt cx="1268025" cy="432048"/>
              </a:xfrm>
            </p:grpSpPr>
            <p:sp>
              <p:nvSpPr>
                <p:cNvPr id="29" name="Rettangolo con angoli arrotondati 28">
                  <a:extLst>
                    <a:ext uri="{FF2B5EF4-FFF2-40B4-BE49-F238E27FC236}">
                      <a16:creationId xmlns:a16="http://schemas.microsoft.com/office/drawing/2014/main" id="{232A83C4-0FC1-C943-8470-FAD8320F8A01}"/>
                    </a:ext>
                  </a:extLst>
                </p:cNvPr>
                <p:cNvSpPr/>
                <p:nvPr/>
              </p:nvSpPr>
              <p:spPr>
                <a:xfrm>
                  <a:off x="291471" y="2348880"/>
                  <a:ext cx="1268025" cy="43204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FBD0DF35-8AA2-7C45-933A-0C8E22FDB0CC}"/>
                    </a:ext>
                  </a:extLst>
                </p:cNvPr>
                <p:cNvSpPr txBox="1"/>
                <p:nvPr/>
              </p:nvSpPr>
              <p:spPr>
                <a:xfrm>
                  <a:off x="365169" y="2362763"/>
                  <a:ext cx="51488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00" dirty="0" err="1"/>
                    <a:t>Appl</a:t>
                  </a:r>
                  <a:r>
                    <a:rPr lang="it-IT" sz="1000" dirty="0"/>
                    <a:t>.</a:t>
                  </a:r>
                </a:p>
              </p:txBody>
            </p:sp>
            <p:grpSp>
              <p:nvGrpSpPr>
                <p:cNvPr id="31" name="Gruppo 30">
                  <a:extLst>
                    <a:ext uri="{FF2B5EF4-FFF2-40B4-BE49-F238E27FC236}">
                      <a16:creationId xmlns:a16="http://schemas.microsoft.com/office/drawing/2014/main" id="{6A4B8E37-A3B1-7042-A85C-A3584ADED5B1}"/>
                    </a:ext>
                  </a:extLst>
                </p:cNvPr>
                <p:cNvGrpSpPr/>
                <p:nvPr/>
              </p:nvGrpSpPr>
              <p:grpSpPr>
                <a:xfrm>
                  <a:off x="982094" y="2485874"/>
                  <a:ext cx="577402" cy="246221"/>
                  <a:chOff x="2026880" y="2657817"/>
                  <a:chExt cx="577402" cy="246221"/>
                </a:xfrm>
              </p:grpSpPr>
              <p:sp>
                <p:nvSpPr>
                  <p:cNvPr id="32" name="Rettangolo con angoli arrotondati 31">
                    <a:extLst>
                      <a:ext uri="{FF2B5EF4-FFF2-40B4-BE49-F238E27FC236}">
                        <a16:creationId xmlns:a16="http://schemas.microsoft.com/office/drawing/2014/main" id="{F5D9BA58-337C-B24F-9CBD-6330371CCC6E}"/>
                      </a:ext>
                    </a:extLst>
                  </p:cNvPr>
                  <p:cNvSpPr/>
                  <p:nvPr/>
                </p:nvSpPr>
                <p:spPr>
                  <a:xfrm>
                    <a:off x="2063553" y="2657817"/>
                    <a:ext cx="504056" cy="246221"/>
                  </a:xfrm>
                  <a:prstGeom prst="roundRect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" name="CasellaDiTesto 32">
                    <a:extLst>
                      <a:ext uri="{FF2B5EF4-FFF2-40B4-BE49-F238E27FC236}">
                        <a16:creationId xmlns:a16="http://schemas.microsoft.com/office/drawing/2014/main" id="{DCFC004A-1250-0C4D-9DF0-2FC671A1798E}"/>
                      </a:ext>
                    </a:extLst>
                  </p:cNvPr>
                  <p:cNvSpPr txBox="1"/>
                  <p:nvPr/>
                </p:nvSpPr>
                <p:spPr>
                  <a:xfrm>
                    <a:off x="2026880" y="2657817"/>
                    <a:ext cx="57740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000" dirty="0"/>
                      <a:t>Cache</a:t>
                    </a:r>
                  </a:p>
                </p:txBody>
              </p:sp>
            </p:grpSp>
          </p:grpSp>
          <p:grpSp>
            <p:nvGrpSpPr>
              <p:cNvPr id="21" name="Gruppo 20">
                <a:extLst>
                  <a:ext uri="{FF2B5EF4-FFF2-40B4-BE49-F238E27FC236}">
                    <a16:creationId xmlns:a16="http://schemas.microsoft.com/office/drawing/2014/main" id="{40B0F04B-9351-3D4E-ADF8-95DAB7A49038}"/>
                  </a:ext>
                </a:extLst>
              </p:cNvPr>
              <p:cNvGrpSpPr/>
              <p:nvPr/>
            </p:nvGrpSpPr>
            <p:grpSpPr>
              <a:xfrm>
                <a:off x="626505" y="3361603"/>
                <a:ext cx="1268025" cy="432048"/>
                <a:chOff x="291471" y="2348880"/>
                <a:chExt cx="1268025" cy="432048"/>
              </a:xfrm>
            </p:grpSpPr>
            <p:sp>
              <p:nvSpPr>
                <p:cNvPr id="24" name="Rettangolo con angoli arrotondati 23">
                  <a:extLst>
                    <a:ext uri="{FF2B5EF4-FFF2-40B4-BE49-F238E27FC236}">
                      <a16:creationId xmlns:a16="http://schemas.microsoft.com/office/drawing/2014/main" id="{F4EA8B47-6317-5340-8F88-232035D51AEA}"/>
                    </a:ext>
                  </a:extLst>
                </p:cNvPr>
                <p:cNvSpPr/>
                <p:nvPr/>
              </p:nvSpPr>
              <p:spPr>
                <a:xfrm>
                  <a:off x="291471" y="2348880"/>
                  <a:ext cx="1268025" cy="43204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61926B63-F086-F646-8469-B8A622AE2FB1}"/>
                    </a:ext>
                  </a:extLst>
                </p:cNvPr>
                <p:cNvSpPr txBox="1"/>
                <p:nvPr/>
              </p:nvSpPr>
              <p:spPr>
                <a:xfrm>
                  <a:off x="365169" y="2362763"/>
                  <a:ext cx="51488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00" dirty="0" err="1"/>
                    <a:t>Appl</a:t>
                  </a:r>
                  <a:r>
                    <a:rPr lang="it-IT" sz="1000" dirty="0"/>
                    <a:t>.</a:t>
                  </a:r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17AFD181-6CC2-E547-B3B0-087259C464C5}"/>
                    </a:ext>
                  </a:extLst>
                </p:cNvPr>
                <p:cNvGrpSpPr/>
                <p:nvPr/>
              </p:nvGrpSpPr>
              <p:grpSpPr>
                <a:xfrm>
                  <a:off x="982094" y="2485874"/>
                  <a:ext cx="577402" cy="246221"/>
                  <a:chOff x="2026880" y="2657817"/>
                  <a:chExt cx="577402" cy="246221"/>
                </a:xfrm>
              </p:grpSpPr>
              <p:sp>
                <p:nvSpPr>
                  <p:cNvPr id="27" name="Rettangolo con angoli arrotondati 26">
                    <a:extLst>
                      <a:ext uri="{FF2B5EF4-FFF2-40B4-BE49-F238E27FC236}">
                        <a16:creationId xmlns:a16="http://schemas.microsoft.com/office/drawing/2014/main" id="{48EB9D02-4D9B-694F-B181-56FF3924C2A0}"/>
                      </a:ext>
                    </a:extLst>
                  </p:cNvPr>
                  <p:cNvSpPr/>
                  <p:nvPr/>
                </p:nvSpPr>
                <p:spPr>
                  <a:xfrm>
                    <a:off x="2063553" y="2657817"/>
                    <a:ext cx="504056" cy="246221"/>
                  </a:xfrm>
                  <a:prstGeom prst="roundRect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6E75D4AE-DD5B-E24F-9EAD-848ED4AEB5A3}"/>
                      </a:ext>
                    </a:extLst>
                  </p:cNvPr>
                  <p:cNvSpPr txBox="1"/>
                  <p:nvPr/>
                </p:nvSpPr>
                <p:spPr>
                  <a:xfrm>
                    <a:off x="2026880" y="2657817"/>
                    <a:ext cx="577402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000" dirty="0"/>
                      <a:t>Cache</a:t>
                    </a:r>
                  </a:p>
                </p:txBody>
              </p:sp>
            </p:grpSp>
          </p:grpSp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1054701A-66DA-FC47-9374-ABE5443F054B}"/>
                  </a:ext>
                </a:extLst>
              </p:cNvPr>
              <p:cNvSpPr/>
              <p:nvPr/>
            </p:nvSpPr>
            <p:spPr>
              <a:xfrm>
                <a:off x="1254767" y="2880722"/>
                <a:ext cx="1268025" cy="980326"/>
              </a:xfrm>
              <a:prstGeom prst="roundRect">
                <a:avLst/>
              </a:prstGeom>
              <a:noFill/>
              <a:ln>
                <a:solidFill>
                  <a:srgbClr val="FF63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AF683CF5-4D84-844D-90BE-4DF79039EE07}"/>
                  </a:ext>
                </a:extLst>
              </p:cNvPr>
              <p:cNvSpPr txBox="1"/>
              <p:nvPr/>
            </p:nvSpPr>
            <p:spPr>
              <a:xfrm>
                <a:off x="1883030" y="3167862"/>
                <a:ext cx="6990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dirty="0"/>
                  <a:t>Cluster</a:t>
                </a:r>
              </a:p>
              <a:p>
                <a:r>
                  <a:rPr lang="it-IT" sz="900" dirty="0"/>
                  <a:t>manager</a:t>
                </a:r>
              </a:p>
            </p:txBody>
          </p:sp>
        </p:grp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BB06729-D716-6649-A4EC-6172DA07A36C}"/>
              </a:ext>
            </a:extLst>
          </p:cNvPr>
          <p:cNvSpPr txBox="1"/>
          <p:nvPr/>
        </p:nvSpPr>
        <p:spPr>
          <a:xfrm>
            <a:off x="2728622" y="2381949"/>
            <a:ext cx="7871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it-IT" dirty="0"/>
              <a:t>Embedded Distributed Cache –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pattern </a:t>
            </a:r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time the cache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distributed</a:t>
            </a:r>
            <a:r>
              <a:rPr lang="it-IT" dirty="0"/>
              <a:t> and </a:t>
            </a:r>
            <a:r>
              <a:rPr lang="it-IT" dirty="0" err="1"/>
              <a:t>managed</a:t>
            </a:r>
            <a:r>
              <a:rPr lang="it-IT" dirty="0"/>
              <a:t>.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5B9B8CD-5AF8-DC49-AAAB-D0237C3DC342}"/>
              </a:ext>
            </a:extLst>
          </p:cNvPr>
          <p:cNvSpPr txBox="1"/>
          <p:nvPr/>
        </p:nvSpPr>
        <p:spPr>
          <a:xfrm>
            <a:off x="2730891" y="3055920"/>
            <a:ext cx="7869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it-IT" dirty="0"/>
              <a:t>Client/Server - The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cache client to </a:t>
            </a:r>
            <a:r>
              <a:rPr lang="it-IT" dirty="0" err="1"/>
              <a:t>connect</a:t>
            </a:r>
            <a:r>
              <a:rPr lang="it-IT" dirty="0"/>
              <a:t> to Cache Server,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the </a:t>
            </a:r>
            <a:r>
              <a:rPr lang="it-IT" dirty="0" err="1"/>
              <a:t>usual</a:t>
            </a:r>
            <a:r>
              <a:rPr lang="it-IT" dirty="0"/>
              <a:t> business </a:t>
            </a:r>
            <a:r>
              <a:rPr lang="it-IT" dirty="0" err="1"/>
              <a:t>logic</a:t>
            </a:r>
            <a:r>
              <a:rPr lang="it-IT" dirty="0"/>
              <a:t>, cache the </a:t>
            </a:r>
            <a:r>
              <a:rPr lang="it-IT" dirty="0" err="1"/>
              <a:t>value</a:t>
            </a:r>
            <a:r>
              <a:rPr lang="it-IT" dirty="0"/>
              <a:t>, and </a:t>
            </a:r>
            <a:r>
              <a:rPr lang="it-IT" dirty="0" err="1"/>
              <a:t>return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E0D8C96E-D603-D942-B46B-D9ECFC05E340}"/>
              </a:ext>
            </a:extLst>
          </p:cNvPr>
          <p:cNvGrpSpPr/>
          <p:nvPr/>
        </p:nvGrpSpPr>
        <p:grpSpPr>
          <a:xfrm>
            <a:off x="10416480" y="2401332"/>
            <a:ext cx="1659448" cy="2357297"/>
            <a:chOff x="10416480" y="2401332"/>
            <a:chExt cx="1659448" cy="2357297"/>
          </a:xfrm>
        </p:grpSpPr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9845FBA7-A3D2-6B48-8025-912B40A7071B}"/>
                </a:ext>
              </a:extLst>
            </p:cNvPr>
            <p:cNvGrpSpPr/>
            <p:nvPr/>
          </p:nvGrpSpPr>
          <p:grpSpPr>
            <a:xfrm>
              <a:off x="10416480" y="4326581"/>
              <a:ext cx="735979" cy="432048"/>
              <a:chOff x="625551" y="4054789"/>
              <a:chExt cx="1268025" cy="432048"/>
            </a:xfrm>
          </p:grpSpPr>
          <p:sp>
            <p:nvSpPr>
              <p:cNvPr id="53" name="Rettangolo con angoli arrotondati 52">
                <a:extLst>
                  <a:ext uri="{FF2B5EF4-FFF2-40B4-BE49-F238E27FC236}">
                    <a16:creationId xmlns:a16="http://schemas.microsoft.com/office/drawing/2014/main" id="{F1E1FB82-BAF4-B843-8765-0B4C4498EACB}"/>
                  </a:ext>
                </a:extLst>
              </p:cNvPr>
              <p:cNvSpPr/>
              <p:nvPr/>
            </p:nvSpPr>
            <p:spPr>
              <a:xfrm>
                <a:off x="625551" y="4054789"/>
                <a:ext cx="1268025" cy="43204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B411EE84-EA0D-5642-9513-6A2D4A19AE8E}"/>
                  </a:ext>
                </a:extLst>
              </p:cNvPr>
              <p:cNvSpPr txBox="1"/>
              <p:nvPr/>
            </p:nvSpPr>
            <p:spPr>
              <a:xfrm>
                <a:off x="699249" y="4068672"/>
                <a:ext cx="5148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 err="1"/>
                  <a:t>Appl</a:t>
                </a:r>
                <a:r>
                  <a:rPr lang="it-IT" sz="1000" dirty="0"/>
                  <a:t>.</a:t>
                </a:r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B444572B-9BFF-1948-896E-0F11514B957D}"/>
                </a:ext>
              </a:extLst>
            </p:cNvPr>
            <p:cNvGrpSpPr/>
            <p:nvPr/>
          </p:nvGrpSpPr>
          <p:grpSpPr>
            <a:xfrm>
              <a:off x="10723446" y="2854161"/>
              <a:ext cx="1268025" cy="980326"/>
              <a:chOff x="2153813" y="4045398"/>
              <a:chExt cx="1268025" cy="980326"/>
            </a:xfrm>
          </p:grpSpPr>
          <p:grpSp>
            <p:nvGrpSpPr>
              <p:cNvPr id="45" name="Gruppo 44">
                <a:extLst>
                  <a:ext uri="{FF2B5EF4-FFF2-40B4-BE49-F238E27FC236}">
                    <a16:creationId xmlns:a16="http://schemas.microsoft.com/office/drawing/2014/main" id="{FFCD504C-4DD1-4544-86D4-57170831ABD6}"/>
                  </a:ext>
                </a:extLst>
              </p:cNvPr>
              <p:cNvGrpSpPr/>
              <p:nvPr/>
            </p:nvGrpSpPr>
            <p:grpSpPr>
              <a:xfrm>
                <a:off x="2507994" y="4328263"/>
                <a:ext cx="577402" cy="246222"/>
                <a:chOff x="2293339" y="4205846"/>
                <a:chExt cx="577402" cy="246222"/>
              </a:xfrm>
            </p:grpSpPr>
            <p:sp>
              <p:nvSpPr>
                <p:cNvPr id="51" name="Rettangolo con angoli arrotondati 50">
                  <a:extLst>
                    <a:ext uri="{FF2B5EF4-FFF2-40B4-BE49-F238E27FC236}">
                      <a16:creationId xmlns:a16="http://schemas.microsoft.com/office/drawing/2014/main" id="{AA1CF27E-7CB4-D040-BACF-1823D221875D}"/>
                    </a:ext>
                  </a:extLst>
                </p:cNvPr>
                <p:cNvSpPr/>
                <p:nvPr/>
              </p:nvSpPr>
              <p:spPr>
                <a:xfrm>
                  <a:off x="2321143" y="4205846"/>
                  <a:ext cx="504056" cy="246221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D358F2CE-BEC0-A64D-850F-A32AAAC59696}"/>
                    </a:ext>
                  </a:extLst>
                </p:cNvPr>
                <p:cNvSpPr txBox="1"/>
                <p:nvPr/>
              </p:nvSpPr>
              <p:spPr>
                <a:xfrm>
                  <a:off x="2293339" y="4205847"/>
                  <a:ext cx="57740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00" dirty="0"/>
                    <a:t>Cache</a:t>
                  </a:r>
                </a:p>
              </p:txBody>
            </p:sp>
          </p:grpSp>
          <p:grpSp>
            <p:nvGrpSpPr>
              <p:cNvPr id="46" name="Gruppo 45">
                <a:extLst>
                  <a:ext uri="{FF2B5EF4-FFF2-40B4-BE49-F238E27FC236}">
                    <a16:creationId xmlns:a16="http://schemas.microsoft.com/office/drawing/2014/main" id="{32466E3C-7295-1047-8B81-CC375F736D2E}"/>
                  </a:ext>
                </a:extLst>
              </p:cNvPr>
              <p:cNvGrpSpPr/>
              <p:nvPr/>
            </p:nvGrpSpPr>
            <p:grpSpPr>
              <a:xfrm>
                <a:off x="2507994" y="4622035"/>
                <a:ext cx="577402" cy="246222"/>
                <a:chOff x="2293339" y="4205846"/>
                <a:chExt cx="577402" cy="246222"/>
              </a:xfrm>
            </p:grpSpPr>
            <p:sp>
              <p:nvSpPr>
                <p:cNvPr id="49" name="Rettangolo con angoli arrotondati 48">
                  <a:extLst>
                    <a:ext uri="{FF2B5EF4-FFF2-40B4-BE49-F238E27FC236}">
                      <a16:creationId xmlns:a16="http://schemas.microsoft.com/office/drawing/2014/main" id="{60FD8D06-BC3F-6548-90E1-02C5B2AF1C34}"/>
                    </a:ext>
                  </a:extLst>
                </p:cNvPr>
                <p:cNvSpPr/>
                <p:nvPr/>
              </p:nvSpPr>
              <p:spPr>
                <a:xfrm>
                  <a:off x="2321143" y="4205846"/>
                  <a:ext cx="504056" cy="246221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853C0654-2BA5-3641-9199-4DF921C005A5}"/>
                    </a:ext>
                  </a:extLst>
                </p:cNvPr>
                <p:cNvSpPr txBox="1"/>
                <p:nvPr/>
              </p:nvSpPr>
              <p:spPr>
                <a:xfrm>
                  <a:off x="2293339" y="4205847"/>
                  <a:ext cx="57740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00" dirty="0"/>
                    <a:t>Cache</a:t>
                  </a:r>
                </a:p>
              </p:txBody>
            </p:sp>
          </p:grpSp>
          <p:sp>
            <p:nvSpPr>
              <p:cNvPr id="47" name="Rettangolo con angoli arrotondati 46">
                <a:extLst>
                  <a:ext uri="{FF2B5EF4-FFF2-40B4-BE49-F238E27FC236}">
                    <a16:creationId xmlns:a16="http://schemas.microsoft.com/office/drawing/2014/main" id="{D707F172-455E-6843-8BB4-E6E69344F515}"/>
                  </a:ext>
                </a:extLst>
              </p:cNvPr>
              <p:cNvSpPr/>
              <p:nvPr/>
            </p:nvSpPr>
            <p:spPr>
              <a:xfrm>
                <a:off x="2153813" y="4045398"/>
                <a:ext cx="1268025" cy="980326"/>
              </a:xfrm>
              <a:prstGeom prst="roundRect">
                <a:avLst/>
              </a:prstGeom>
              <a:noFill/>
              <a:ln>
                <a:solidFill>
                  <a:srgbClr val="FF63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16650DBA-9858-B143-8C45-E95477D55B6C}"/>
                  </a:ext>
                </a:extLst>
              </p:cNvPr>
              <p:cNvSpPr txBox="1"/>
              <p:nvPr/>
            </p:nvSpPr>
            <p:spPr>
              <a:xfrm>
                <a:off x="2309371" y="4066460"/>
                <a:ext cx="974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900" dirty="0"/>
                  <a:t>Cache server</a:t>
                </a:r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8E17CA37-1BE5-7641-B4B0-F3734417B5D5}"/>
                </a:ext>
              </a:extLst>
            </p:cNvPr>
            <p:cNvGrpSpPr/>
            <p:nvPr/>
          </p:nvGrpSpPr>
          <p:grpSpPr>
            <a:xfrm>
              <a:off x="11339949" y="4312698"/>
              <a:ext cx="735979" cy="432048"/>
              <a:chOff x="625551" y="4054789"/>
              <a:chExt cx="1268025" cy="432048"/>
            </a:xfrm>
          </p:grpSpPr>
          <p:sp>
            <p:nvSpPr>
              <p:cNvPr id="43" name="Rettangolo con angoli arrotondati 42">
                <a:extLst>
                  <a:ext uri="{FF2B5EF4-FFF2-40B4-BE49-F238E27FC236}">
                    <a16:creationId xmlns:a16="http://schemas.microsoft.com/office/drawing/2014/main" id="{FC60076F-5985-F54A-9E19-10DDA5F496CD}"/>
                  </a:ext>
                </a:extLst>
              </p:cNvPr>
              <p:cNvSpPr/>
              <p:nvPr/>
            </p:nvSpPr>
            <p:spPr>
              <a:xfrm>
                <a:off x="625551" y="4054789"/>
                <a:ext cx="1268025" cy="43204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E93A635B-3BC5-CB46-8162-6AF8FA2005F9}"/>
                  </a:ext>
                </a:extLst>
              </p:cNvPr>
              <p:cNvSpPr txBox="1"/>
              <p:nvPr/>
            </p:nvSpPr>
            <p:spPr>
              <a:xfrm>
                <a:off x="699249" y="4068672"/>
                <a:ext cx="5148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 err="1"/>
                  <a:t>Appl</a:t>
                </a:r>
                <a:r>
                  <a:rPr lang="it-IT" sz="1000" dirty="0"/>
                  <a:t>.</a:t>
                </a:r>
              </a:p>
            </p:txBody>
          </p:sp>
        </p:grp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8B6C0A9A-34D4-EB4C-86E1-99A2B0F4499D}"/>
                </a:ext>
              </a:extLst>
            </p:cNvPr>
            <p:cNvSpPr txBox="1"/>
            <p:nvPr/>
          </p:nvSpPr>
          <p:spPr>
            <a:xfrm>
              <a:off x="11450938" y="2401332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[3]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F400D6DE-28F4-3A42-91F9-598D8BE49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004" y="3900514"/>
              <a:ext cx="0" cy="303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2 41">
              <a:extLst>
                <a:ext uri="{FF2B5EF4-FFF2-40B4-BE49-F238E27FC236}">
                  <a16:creationId xmlns:a16="http://schemas.microsoft.com/office/drawing/2014/main" id="{7CAB47DA-5BB4-E340-8355-4C087B34F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161" y="3900514"/>
              <a:ext cx="0" cy="303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4987A7C9-32B9-CE45-A558-876F59614323}"/>
              </a:ext>
            </a:extLst>
          </p:cNvPr>
          <p:cNvGrpSpPr/>
          <p:nvPr/>
        </p:nvGrpSpPr>
        <p:grpSpPr>
          <a:xfrm>
            <a:off x="-10886" y="4301282"/>
            <a:ext cx="2807826" cy="1554431"/>
            <a:chOff x="-10886" y="4301282"/>
            <a:chExt cx="2807826" cy="1554431"/>
          </a:xfrm>
        </p:grpSpPr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63E08C11-0727-4C4F-B7EC-C94556539D7D}"/>
                </a:ext>
              </a:extLst>
            </p:cNvPr>
            <p:cNvSpPr/>
            <p:nvPr/>
          </p:nvSpPr>
          <p:spPr>
            <a:xfrm>
              <a:off x="500743" y="4301282"/>
              <a:ext cx="1533926" cy="72174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347DE5CD-3FC3-FD49-88ED-0A2341F4B63C}"/>
                </a:ext>
              </a:extLst>
            </p:cNvPr>
            <p:cNvGrpSpPr/>
            <p:nvPr/>
          </p:nvGrpSpPr>
          <p:grpSpPr>
            <a:xfrm>
              <a:off x="697090" y="4708432"/>
              <a:ext cx="1226618" cy="246221"/>
              <a:chOff x="966066" y="4671413"/>
              <a:chExt cx="1226618" cy="246221"/>
            </a:xfrm>
          </p:grpSpPr>
          <p:sp>
            <p:nvSpPr>
              <p:cNvPr id="71" name="Rettangolo con angoli arrotondati 70">
                <a:extLst>
                  <a:ext uri="{FF2B5EF4-FFF2-40B4-BE49-F238E27FC236}">
                    <a16:creationId xmlns:a16="http://schemas.microsoft.com/office/drawing/2014/main" id="{B2D4EEEF-15C8-5D48-94E1-CCCE22F3391E}"/>
                  </a:ext>
                </a:extLst>
              </p:cNvPr>
              <p:cNvSpPr/>
              <p:nvPr/>
            </p:nvSpPr>
            <p:spPr>
              <a:xfrm>
                <a:off x="1002738" y="4671413"/>
                <a:ext cx="1132821" cy="246221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15C5168A-AF6B-DF4D-9ADB-921A5B1566BD}"/>
                  </a:ext>
                </a:extLst>
              </p:cNvPr>
              <p:cNvSpPr txBox="1"/>
              <p:nvPr/>
            </p:nvSpPr>
            <p:spPr>
              <a:xfrm>
                <a:off x="966066" y="4671413"/>
                <a:ext cx="1226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/>
                  <a:t>Cache container</a:t>
                </a:r>
              </a:p>
            </p:txBody>
          </p:sp>
        </p:grpSp>
        <p:grpSp>
          <p:nvGrpSpPr>
            <p:cNvPr id="58" name="Gruppo 57">
              <a:extLst>
                <a:ext uri="{FF2B5EF4-FFF2-40B4-BE49-F238E27FC236}">
                  <a16:creationId xmlns:a16="http://schemas.microsoft.com/office/drawing/2014/main" id="{3784CB5D-57CA-144E-88E7-A0543DF931A2}"/>
                </a:ext>
              </a:extLst>
            </p:cNvPr>
            <p:cNvGrpSpPr/>
            <p:nvPr/>
          </p:nvGrpSpPr>
          <p:grpSpPr>
            <a:xfrm>
              <a:off x="733762" y="4345780"/>
              <a:ext cx="1167963" cy="260138"/>
              <a:chOff x="725605" y="4370661"/>
              <a:chExt cx="1167963" cy="260138"/>
            </a:xfrm>
          </p:grpSpPr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C91F0B12-3A88-F04F-AC23-9BB1C1E84294}"/>
                  </a:ext>
                </a:extLst>
              </p:cNvPr>
              <p:cNvSpPr txBox="1"/>
              <p:nvPr/>
            </p:nvSpPr>
            <p:spPr>
              <a:xfrm>
                <a:off x="740688" y="4371894"/>
                <a:ext cx="115288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 err="1"/>
                  <a:t>Appl</a:t>
                </a:r>
                <a:r>
                  <a:rPr lang="it-IT" sz="1000" dirty="0"/>
                  <a:t>. container</a:t>
                </a:r>
              </a:p>
            </p:txBody>
          </p:sp>
          <p:sp>
            <p:nvSpPr>
              <p:cNvPr id="70" name="Rettangolo con angoli arrotondati 69">
                <a:extLst>
                  <a:ext uri="{FF2B5EF4-FFF2-40B4-BE49-F238E27FC236}">
                    <a16:creationId xmlns:a16="http://schemas.microsoft.com/office/drawing/2014/main" id="{07599474-4D34-7147-A03F-901123E70A5B}"/>
                  </a:ext>
                </a:extLst>
              </p:cNvPr>
              <p:cNvSpPr/>
              <p:nvPr/>
            </p:nvSpPr>
            <p:spPr>
              <a:xfrm>
                <a:off x="725605" y="4370661"/>
                <a:ext cx="1152881" cy="2601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9" name="Rettangolo con angoli arrotondati 58">
              <a:extLst>
                <a:ext uri="{FF2B5EF4-FFF2-40B4-BE49-F238E27FC236}">
                  <a16:creationId xmlns:a16="http://schemas.microsoft.com/office/drawing/2014/main" id="{F0CAF979-F858-704A-900C-978CF4E60B32}"/>
                </a:ext>
              </a:extLst>
            </p:cNvPr>
            <p:cNvSpPr/>
            <p:nvPr/>
          </p:nvSpPr>
          <p:spPr>
            <a:xfrm>
              <a:off x="497335" y="5133967"/>
              <a:ext cx="1533926" cy="72174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086113B2-A95A-EE4E-B9DA-556031E11DA4}"/>
                </a:ext>
              </a:extLst>
            </p:cNvPr>
            <p:cNvGrpSpPr/>
            <p:nvPr/>
          </p:nvGrpSpPr>
          <p:grpSpPr>
            <a:xfrm>
              <a:off x="673654" y="5195616"/>
              <a:ext cx="1226618" cy="246221"/>
              <a:chOff x="966066" y="4671413"/>
              <a:chExt cx="1226618" cy="246221"/>
            </a:xfrm>
          </p:grpSpPr>
          <p:sp>
            <p:nvSpPr>
              <p:cNvPr id="67" name="Rettangolo con angoli arrotondati 66">
                <a:extLst>
                  <a:ext uri="{FF2B5EF4-FFF2-40B4-BE49-F238E27FC236}">
                    <a16:creationId xmlns:a16="http://schemas.microsoft.com/office/drawing/2014/main" id="{AADD21A5-452D-354A-A5A1-9C1C6CD698EF}"/>
                  </a:ext>
                </a:extLst>
              </p:cNvPr>
              <p:cNvSpPr/>
              <p:nvPr/>
            </p:nvSpPr>
            <p:spPr>
              <a:xfrm>
                <a:off x="1002738" y="4671413"/>
                <a:ext cx="1132821" cy="246221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A2F6531D-4101-3B4F-8B69-F6273919ACC3}"/>
                  </a:ext>
                </a:extLst>
              </p:cNvPr>
              <p:cNvSpPr txBox="1"/>
              <p:nvPr/>
            </p:nvSpPr>
            <p:spPr>
              <a:xfrm>
                <a:off x="966066" y="4671413"/>
                <a:ext cx="1226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/>
                  <a:t>Cache container</a:t>
                </a:r>
              </a:p>
            </p:txBody>
          </p:sp>
        </p:grpSp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7A5C3552-519E-AD47-B77D-AC3B4F871394}"/>
                </a:ext>
              </a:extLst>
            </p:cNvPr>
            <p:cNvGrpSpPr/>
            <p:nvPr/>
          </p:nvGrpSpPr>
          <p:grpSpPr>
            <a:xfrm>
              <a:off x="710523" y="5553683"/>
              <a:ext cx="1167963" cy="260138"/>
              <a:chOff x="725605" y="4370661"/>
              <a:chExt cx="1167963" cy="260138"/>
            </a:xfrm>
          </p:grpSpPr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5911B87E-5054-9B41-9BEC-FAD91EAC8BA1}"/>
                  </a:ext>
                </a:extLst>
              </p:cNvPr>
              <p:cNvSpPr txBox="1"/>
              <p:nvPr/>
            </p:nvSpPr>
            <p:spPr>
              <a:xfrm>
                <a:off x="740688" y="4371894"/>
                <a:ext cx="115288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 err="1"/>
                  <a:t>Appl</a:t>
                </a:r>
                <a:r>
                  <a:rPr lang="it-IT" sz="1000" dirty="0"/>
                  <a:t>. container</a:t>
                </a:r>
              </a:p>
            </p:txBody>
          </p:sp>
          <p:sp>
            <p:nvSpPr>
              <p:cNvPr id="66" name="Rettangolo con angoli arrotondati 65">
                <a:extLst>
                  <a:ext uri="{FF2B5EF4-FFF2-40B4-BE49-F238E27FC236}">
                    <a16:creationId xmlns:a16="http://schemas.microsoft.com/office/drawing/2014/main" id="{42FDE2DD-737D-1248-812E-3E557A0AD2FC}"/>
                  </a:ext>
                </a:extLst>
              </p:cNvPr>
              <p:cNvSpPr/>
              <p:nvPr/>
            </p:nvSpPr>
            <p:spPr>
              <a:xfrm>
                <a:off x="725605" y="4370661"/>
                <a:ext cx="1152881" cy="2601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DE0B4CF0-6D11-324F-9E3D-0DFA7B2C4FD1}"/>
                </a:ext>
              </a:extLst>
            </p:cNvPr>
            <p:cNvSpPr/>
            <p:nvPr/>
          </p:nvSpPr>
          <p:spPr>
            <a:xfrm>
              <a:off x="623392" y="4641158"/>
              <a:ext cx="2111937" cy="850876"/>
            </a:xfrm>
            <a:prstGeom prst="roundRect">
              <a:avLst/>
            </a:prstGeom>
            <a:noFill/>
            <a:ln>
              <a:solidFill>
                <a:srgbClr val="FF63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0BD412ED-1039-2347-9078-93038ED13B00}"/>
                </a:ext>
              </a:extLst>
            </p:cNvPr>
            <p:cNvSpPr txBox="1"/>
            <p:nvPr/>
          </p:nvSpPr>
          <p:spPr>
            <a:xfrm>
              <a:off x="2097930" y="4872130"/>
              <a:ext cx="699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00" dirty="0"/>
                <a:t>Cluster</a:t>
              </a:r>
            </a:p>
            <a:p>
              <a:r>
                <a:rPr lang="it-IT" sz="900" dirty="0"/>
                <a:t>manager</a:t>
              </a: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ABD399EA-CF01-B543-AF7B-5929A7033C19}"/>
                </a:ext>
              </a:extLst>
            </p:cNvPr>
            <p:cNvSpPr txBox="1"/>
            <p:nvPr/>
          </p:nvSpPr>
          <p:spPr>
            <a:xfrm>
              <a:off x="-10886" y="4340464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[4]</a:t>
              </a:r>
            </a:p>
          </p:txBody>
        </p:sp>
      </p:grp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20DA6625-691F-D14B-83BA-CA50284CD706}"/>
              </a:ext>
            </a:extLst>
          </p:cNvPr>
          <p:cNvSpPr txBox="1"/>
          <p:nvPr/>
        </p:nvSpPr>
        <p:spPr>
          <a:xfrm>
            <a:off x="2730891" y="3959029"/>
            <a:ext cx="7678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it-IT" dirty="0"/>
              <a:t>Sidecar – </a:t>
            </a:r>
            <a:r>
              <a:rPr lang="it-IT" dirty="0" err="1"/>
              <a:t>Moving</a:t>
            </a:r>
            <a:r>
              <a:rPr lang="it-IT" dirty="0"/>
              <a:t> to container </a:t>
            </a:r>
            <a:r>
              <a:rPr lang="it-IT" dirty="0" err="1"/>
              <a:t>environments</a:t>
            </a:r>
            <a:r>
              <a:rPr lang="it-IT" dirty="0"/>
              <a:t>,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application</a:t>
            </a:r>
            <a:r>
              <a:rPr lang="it-IT" dirty="0"/>
              <a:t> container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deployed</a:t>
            </a:r>
            <a:r>
              <a:rPr lang="it-IT" dirty="0"/>
              <a:t> a cache container </a:t>
            </a:r>
            <a:r>
              <a:rPr lang="it-IT" dirty="0" err="1"/>
              <a:t>managed</a:t>
            </a:r>
            <a:r>
              <a:rPr lang="it-IT" dirty="0"/>
              <a:t> by a cluster manager.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24F8AA48-2962-9F4C-BAF2-9744624B77F2}"/>
              </a:ext>
            </a:extLst>
          </p:cNvPr>
          <p:cNvSpPr txBox="1"/>
          <p:nvPr/>
        </p:nvSpPr>
        <p:spPr>
          <a:xfrm>
            <a:off x="2764146" y="4861377"/>
            <a:ext cx="678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it-IT" dirty="0"/>
              <a:t>Reverse </a:t>
            </a:r>
            <a:r>
              <a:rPr lang="it-IT" dirty="0" err="1"/>
              <a:t>proxy</a:t>
            </a:r>
            <a:r>
              <a:rPr lang="it-IT" dirty="0"/>
              <a:t> - </a:t>
            </a:r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Balancer</a:t>
            </a:r>
            <a:r>
              <a:rPr lang="it-IT" dirty="0"/>
              <a:t> </a:t>
            </a:r>
            <a:r>
              <a:rPr lang="it-IT" dirty="0" err="1"/>
              <a:t>checks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cached</a:t>
            </a:r>
            <a:r>
              <a:rPr lang="it-IT" dirty="0"/>
              <a:t>. </a:t>
            </a:r>
            <a:r>
              <a:rPr lang="it-IT" dirty="0" err="1"/>
              <a:t>If</a:t>
            </a:r>
            <a:r>
              <a:rPr lang="it-IT" dirty="0"/>
              <a:t> yes, the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back and the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forwarded</a:t>
            </a:r>
            <a:r>
              <a:rPr lang="it-IT" dirty="0"/>
              <a:t> to the Application.</a:t>
            </a:r>
          </a:p>
        </p:txBody>
      </p: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5B1C649F-2A5A-B847-936C-69287D15CB51}"/>
              </a:ext>
            </a:extLst>
          </p:cNvPr>
          <p:cNvGrpSpPr/>
          <p:nvPr/>
        </p:nvGrpSpPr>
        <p:grpSpPr>
          <a:xfrm>
            <a:off x="9666916" y="5075659"/>
            <a:ext cx="2333134" cy="1379293"/>
            <a:chOff x="9666916" y="5075659"/>
            <a:chExt cx="2333134" cy="1379293"/>
          </a:xfrm>
        </p:grpSpPr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EE8DA72D-CE29-7442-A17A-A478A0D52551}"/>
                </a:ext>
              </a:extLst>
            </p:cNvPr>
            <p:cNvGrpSpPr/>
            <p:nvPr/>
          </p:nvGrpSpPr>
          <p:grpSpPr>
            <a:xfrm>
              <a:off x="11255492" y="5075659"/>
              <a:ext cx="735979" cy="432048"/>
              <a:chOff x="625551" y="4054789"/>
              <a:chExt cx="1268025" cy="432048"/>
            </a:xfrm>
          </p:grpSpPr>
          <p:sp>
            <p:nvSpPr>
              <p:cNvPr id="88" name="Rettangolo con angoli arrotondati 87">
                <a:extLst>
                  <a:ext uri="{FF2B5EF4-FFF2-40B4-BE49-F238E27FC236}">
                    <a16:creationId xmlns:a16="http://schemas.microsoft.com/office/drawing/2014/main" id="{0C407F13-6A8F-C148-A4E6-C035E7D2ACB2}"/>
                  </a:ext>
                </a:extLst>
              </p:cNvPr>
              <p:cNvSpPr/>
              <p:nvPr/>
            </p:nvSpPr>
            <p:spPr>
              <a:xfrm>
                <a:off x="625551" y="4054789"/>
                <a:ext cx="1268025" cy="43204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A310F6B3-B304-1042-A77C-0B149B7EB472}"/>
                  </a:ext>
                </a:extLst>
              </p:cNvPr>
              <p:cNvSpPr txBox="1"/>
              <p:nvPr/>
            </p:nvSpPr>
            <p:spPr>
              <a:xfrm>
                <a:off x="699249" y="4068672"/>
                <a:ext cx="5148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 err="1"/>
                  <a:t>Appl</a:t>
                </a:r>
                <a:r>
                  <a:rPr lang="it-IT" sz="1000" dirty="0"/>
                  <a:t>.</a:t>
                </a:r>
              </a:p>
            </p:txBody>
          </p:sp>
        </p:grpSp>
        <p:grpSp>
          <p:nvGrpSpPr>
            <p:cNvPr id="77" name="Gruppo 76">
              <a:extLst>
                <a:ext uri="{FF2B5EF4-FFF2-40B4-BE49-F238E27FC236}">
                  <a16:creationId xmlns:a16="http://schemas.microsoft.com/office/drawing/2014/main" id="{45AE35EF-4C4F-3041-89B6-97C0C7C56F4C}"/>
                </a:ext>
              </a:extLst>
            </p:cNvPr>
            <p:cNvGrpSpPr/>
            <p:nvPr/>
          </p:nvGrpSpPr>
          <p:grpSpPr>
            <a:xfrm>
              <a:off x="11264071" y="5639689"/>
              <a:ext cx="735979" cy="432048"/>
              <a:chOff x="625551" y="4054789"/>
              <a:chExt cx="1268025" cy="432048"/>
            </a:xfrm>
          </p:grpSpPr>
          <p:sp>
            <p:nvSpPr>
              <p:cNvPr id="86" name="Rettangolo con angoli arrotondati 85">
                <a:extLst>
                  <a:ext uri="{FF2B5EF4-FFF2-40B4-BE49-F238E27FC236}">
                    <a16:creationId xmlns:a16="http://schemas.microsoft.com/office/drawing/2014/main" id="{D6B26079-1D47-1F4F-89B5-7A0E30A7F987}"/>
                  </a:ext>
                </a:extLst>
              </p:cNvPr>
              <p:cNvSpPr/>
              <p:nvPr/>
            </p:nvSpPr>
            <p:spPr>
              <a:xfrm>
                <a:off x="625551" y="4054789"/>
                <a:ext cx="1268025" cy="43204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7" name="CasellaDiTesto 86">
                <a:extLst>
                  <a:ext uri="{FF2B5EF4-FFF2-40B4-BE49-F238E27FC236}">
                    <a16:creationId xmlns:a16="http://schemas.microsoft.com/office/drawing/2014/main" id="{BAF31340-F77C-944B-BE12-74528971BC9C}"/>
                  </a:ext>
                </a:extLst>
              </p:cNvPr>
              <p:cNvSpPr txBox="1"/>
              <p:nvPr/>
            </p:nvSpPr>
            <p:spPr>
              <a:xfrm>
                <a:off x="699249" y="4068672"/>
                <a:ext cx="5148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 err="1"/>
                  <a:t>Appl</a:t>
                </a:r>
                <a:r>
                  <a:rPr lang="it-IT" sz="1000" dirty="0"/>
                  <a:t>.</a:t>
                </a:r>
              </a:p>
            </p:txBody>
          </p:sp>
        </p:grpSp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A187FACB-3A2D-7E4C-B79D-159988A749CB}"/>
                </a:ext>
              </a:extLst>
            </p:cNvPr>
            <p:cNvGrpSpPr/>
            <p:nvPr/>
          </p:nvGrpSpPr>
          <p:grpSpPr>
            <a:xfrm>
              <a:off x="9666916" y="5392409"/>
              <a:ext cx="1166506" cy="494560"/>
              <a:chOff x="477609" y="3992277"/>
              <a:chExt cx="2009780" cy="494560"/>
            </a:xfrm>
          </p:grpSpPr>
          <p:sp>
            <p:nvSpPr>
              <p:cNvPr id="84" name="Rettangolo con angoli arrotondati 83">
                <a:extLst>
                  <a:ext uri="{FF2B5EF4-FFF2-40B4-BE49-F238E27FC236}">
                    <a16:creationId xmlns:a16="http://schemas.microsoft.com/office/drawing/2014/main" id="{78A31D0B-DC05-3347-8E31-631D14F0EC33}"/>
                  </a:ext>
                </a:extLst>
              </p:cNvPr>
              <p:cNvSpPr/>
              <p:nvPr/>
            </p:nvSpPr>
            <p:spPr>
              <a:xfrm>
                <a:off x="477609" y="4005317"/>
                <a:ext cx="2009780" cy="48152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CCFF6B71-A4AC-E449-AB3C-D1A0F1F06B5D}"/>
                  </a:ext>
                </a:extLst>
              </p:cNvPr>
              <p:cNvSpPr txBox="1"/>
              <p:nvPr/>
            </p:nvSpPr>
            <p:spPr>
              <a:xfrm>
                <a:off x="500207" y="3992277"/>
                <a:ext cx="188687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dirty="0" err="1"/>
                  <a:t>Load</a:t>
                </a:r>
                <a:r>
                  <a:rPr lang="it-IT" sz="1000" dirty="0"/>
                  <a:t> </a:t>
                </a:r>
                <a:r>
                  <a:rPr lang="it-IT" sz="1000" dirty="0" err="1"/>
                  <a:t>Balancer</a:t>
                </a:r>
                <a:endParaRPr lang="it-IT" sz="1000" dirty="0"/>
              </a:p>
            </p:txBody>
          </p:sp>
        </p:grpSp>
        <p:sp>
          <p:nvSpPr>
            <p:cNvPr id="79" name="Rettangolo con angoli arrotondati 78">
              <a:extLst>
                <a:ext uri="{FF2B5EF4-FFF2-40B4-BE49-F238E27FC236}">
                  <a16:creationId xmlns:a16="http://schemas.microsoft.com/office/drawing/2014/main" id="{3805BDDF-E571-5243-B9D2-29193061E441}"/>
                </a:ext>
              </a:extLst>
            </p:cNvPr>
            <p:cNvSpPr/>
            <p:nvPr/>
          </p:nvSpPr>
          <p:spPr>
            <a:xfrm>
              <a:off x="10250169" y="5610848"/>
              <a:ext cx="504056" cy="246221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2033DAA6-3546-3A4F-94DC-A52C4D579802}"/>
                </a:ext>
              </a:extLst>
            </p:cNvPr>
            <p:cNvSpPr txBox="1"/>
            <p:nvPr/>
          </p:nvSpPr>
          <p:spPr>
            <a:xfrm>
              <a:off x="10213496" y="5610848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/>
                <a:t>Cache</a:t>
              </a:r>
            </a:p>
          </p:txBody>
        </p:sp>
        <p:cxnSp>
          <p:nvCxnSpPr>
            <p:cNvPr id="81" name="Connettore 2 80">
              <a:extLst>
                <a:ext uri="{FF2B5EF4-FFF2-40B4-BE49-F238E27FC236}">
                  <a16:creationId xmlns:a16="http://schemas.microsoft.com/office/drawing/2014/main" id="{38ABA104-3C14-C24E-80BD-C178492D3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004" y="5392409"/>
              <a:ext cx="273455" cy="202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2 81">
              <a:extLst>
                <a:ext uri="{FF2B5EF4-FFF2-40B4-BE49-F238E27FC236}">
                  <a16:creationId xmlns:a16="http://schemas.microsoft.com/office/drawing/2014/main" id="{54072AF9-9AAD-0544-B0C8-89915D7D2422}"/>
                </a:ext>
              </a:extLst>
            </p:cNvPr>
            <p:cNvCxnSpPr>
              <a:cxnSpLocks/>
            </p:cNvCxnSpPr>
            <p:nvPr/>
          </p:nvCxnSpPr>
          <p:spPr>
            <a:xfrm>
              <a:off x="10879003" y="5678026"/>
              <a:ext cx="273455" cy="202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F02FAECF-8C99-A54B-99A3-9602C3A4C40D}"/>
                </a:ext>
              </a:extLst>
            </p:cNvPr>
            <p:cNvSpPr txBox="1"/>
            <p:nvPr/>
          </p:nvSpPr>
          <p:spPr>
            <a:xfrm>
              <a:off x="11264071" y="6085620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[5]</a:t>
              </a:r>
            </a:p>
          </p:txBody>
        </p:sp>
      </p:grp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41BEE685-C17E-3349-ACD3-57E6AFDC17B2}"/>
              </a:ext>
            </a:extLst>
          </p:cNvPr>
          <p:cNvSpPr txBox="1"/>
          <p:nvPr/>
        </p:nvSpPr>
        <p:spPr>
          <a:xfrm>
            <a:off x="259380" y="6064293"/>
            <a:ext cx="799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You</a:t>
            </a:r>
            <a:r>
              <a:rPr lang="it-IT" dirty="0"/>
              <a:t> just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suits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best.</a:t>
            </a:r>
          </a:p>
        </p:txBody>
      </p:sp>
    </p:spTree>
    <p:extLst>
      <p:ext uri="{BB962C8B-B14F-4D97-AF65-F5344CB8AC3E}">
        <p14:creationId xmlns:p14="http://schemas.microsoft.com/office/powerpoint/2010/main" val="264271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4" grpId="0"/>
      <p:bldP spid="35" grpId="0"/>
      <p:bldP spid="73" grpId="0"/>
      <p:bldP spid="74" grpId="0"/>
      <p:bldP spid="9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23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784CD64-E2E6-384C-84B5-0D8ABE1605EC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Best Practices for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C2F399F7-BD64-A442-89BE-9B789027E1B9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Spring/Java best </a:t>
            </a:r>
            <a:r>
              <a:rPr lang="it-IT" dirty="0" err="1"/>
              <a:t>practices</a:t>
            </a:r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69B547C-FC66-AC4C-9431-BBCC0C62FEE2}"/>
              </a:ext>
            </a:extLst>
          </p:cNvPr>
          <p:cNvGrpSpPr/>
          <p:nvPr/>
        </p:nvGrpSpPr>
        <p:grpSpPr>
          <a:xfrm>
            <a:off x="6343784" y="673258"/>
            <a:ext cx="5848216" cy="1783939"/>
            <a:chOff x="6343784" y="673258"/>
            <a:chExt cx="5848216" cy="1783939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FCC664D-BC44-884A-A539-73DF3E69BB13}"/>
                </a:ext>
              </a:extLst>
            </p:cNvPr>
            <p:cNvSpPr txBox="1"/>
            <p:nvPr/>
          </p:nvSpPr>
          <p:spPr>
            <a:xfrm>
              <a:off x="7017821" y="1009013"/>
              <a:ext cx="48672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 err="1"/>
                <a:t>Everything</a:t>
              </a:r>
              <a:r>
                <a:rPr lang="it-IT" i="1" dirty="0"/>
                <a:t> </a:t>
              </a:r>
              <a:r>
                <a:rPr lang="it-IT" i="1" dirty="0" err="1"/>
                <a:t>should</a:t>
              </a:r>
              <a:r>
                <a:rPr lang="it-IT" i="1" dirty="0"/>
                <a:t> be </a:t>
              </a:r>
              <a:r>
                <a:rPr lang="it-IT" i="1" dirty="0" err="1"/>
                <a:t>built</a:t>
              </a:r>
              <a:r>
                <a:rPr lang="it-IT" i="1" dirty="0"/>
                <a:t> from the top down, </a:t>
              </a:r>
              <a:r>
                <a:rPr lang="it-IT" i="1" dirty="0" err="1"/>
                <a:t>except</a:t>
              </a:r>
              <a:r>
                <a:rPr lang="it-IT" i="1" dirty="0"/>
                <a:t> the first time.</a:t>
              </a:r>
            </a:p>
            <a:p>
              <a:endParaRPr lang="it-IT" i="1" dirty="0"/>
            </a:p>
            <a:p>
              <a:r>
                <a:rPr lang="it-IT" i="1" dirty="0"/>
                <a:t>	- Alan </a:t>
              </a:r>
              <a:r>
                <a:rPr lang="it-IT" i="1" dirty="0" err="1"/>
                <a:t>Perlis</a:t>
              </a:r>
              <a:endParaRPr lang="it-IT" i="1" dirty="0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4DB0CEBC-E530-E048-9841-34F7CBD5C6CB}"/>
                </a:ext>
              </a:extLst>
            </p:cNvPr>
            <p:cNvSpPr txBox="1"/>
            <p:nvPr/>
          </p:nvSpPr>
          <p:spPr>
            <a:xfrm>
              <a:off x="6343784" y="673258"/>
              <a:ext cx="734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7200" i="1" dirty="0">
                  <a:latin typeface="+mj-lt"/>
                  <a:ea typeface="Ayuthaya" pitchFamily="2" charset="-34"/>
                  <a:cs typeface="Ayuthaya" pitchFamily="2" charset="-34"/>
                </a:rPr>
                <a:t>"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D27E8D7E-23BC-384F-9682-361E316CEC36}"/>
                </a:ext>
              </a:extLst>
            </p:cNvPr>
            <p:cNvSpPr txBox="1"/>
            <p:nvPr/>
          </p:nvSpPr>
          <p:spPr>
            <a:xfrm>
              <a:off x="11457802" y="1256868"/>
              <a:ext cx="734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7200" i="1" dirty="0">
                  <a:latin typeface="+mj-lt"/>
                  <a:ea typeface="Ayuthaya" pitchFamily="2" charset="-34"/>
                  <a:cs typeface="Ayuthaya" pitchFamily="2" charset="-34"/>
                </a:rPr>
                <a:t>"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E66C10-F970-224A-BD1E-5CE85993ACA6}"/>
              </a:ext>
            </a:extLst>
          </p:cNvPr>
          <p:cNvSpPr txBox="1"/>
          <p:nvPr/>
        </p:nvSpPr>
        <p:spPr>
          <a:xfrm>
            <a:off x="291471" y="142451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Design </a:t>
            </a:r>
            <a:r>
              <a:rPr lang="it-IT" dirty="0" err="1"/>
              <a:t>microservices</a:t>
            </a:r>
            <a:r>
              <a:rPr lang="it-IT" dirty="0"/>
              <a:t> API, </a:t>
            </a:r>
            <a:r>
              <a:rPr lang="it-IT" b="1" dirty="0"/>
              <a:t>Top down</a:t>
            </a:r>
            <a:r>
              <a:rPr lang="it-IT" dirty="0"/>
              <a:t> or </a:t>
            </a:r>
            <a:r>
              <a:rPr lang="it-IT" b="1" dirty="0"/>
              <a:t>bottom up?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B1171F-DC40-0A4C-BBB9-8F5BC5003016}"/>
              </a:ext>
            </a:extLst>
          </p:cNvPr>
          <p:cNvSpPr txBox="1"/>
          <p:nvPr/>
        </p:nvSpPr>
        <p:spPr>
          <a:xfrm>
            <a:off x="291471" y="1893436"/>
            <a:ext cx="1169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</a:t>
            </a:r>
            <a:r>
              <a:rPr lang="it-IT" dirty="0" err="1"/>
              <a:t>principle</a:t>
            </a:r>
            <a:r>
              <a:rPr lang="it-IT" dirty="0"/>
              <a:t>, the first option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.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</a:p>
          <a:p>
            <a:r>
              <a:rPr lang="it-IT" dirty="0" err="1"/>
              <a:t>starting</a:t>
            </a:r>
            <a:r>
              <a:rPr lang="it-IT" dirty="0"/>
              <a:t> a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works</a:t>
            </a:r>
            <a:r>
              <a:rPr lang="it-IT" dirty="0"/>
              <a:t> to help </a:t>
            </a:r>
            <a:r>
              <a:rPr lang="it-IT" dirty="0" err="1"/>
              <a:t>refine</a:t>
            </a:r>
            <a:r>
              <a:rPr lang="it-IT" dirty="0"/>
              <a:t> </a:t>
            </a:r>
          </a:p>
          <a:p>
            <a:r>
              <a:rPr lang="it-IT" dirty="0" err="1"/>
              <a:t>ideas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trying</a:t>
            </a:r>
            <a:r>
              <a:rPr lang="it-IT" dirty="0"/>
              <a:t> to </a:t>
            </a:r>
            <a:r>
              <a:rPr lang="it-IT" dirty="0" err="1"/>
              <a:t>build</a:t>
            </a:r>
            <a:r>
              <a:rPr lang="it-IT" dirty="0"/>
              <a:t>. </a:t>
            </a:r>
            <a:r>
              <a:rPr lang="it-IT" dirty="0" err="1"/>
              <a:t>After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understanding</a:t>
            </a:r>
            <a:r>
              <a:rPr lang="it-IT" dirty="0"/>
              <a:t> of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service </a:t>
            </a:r>
            <a:r>
              <a:rPr lang="it-IT" dirty="0" err="1"/>
              <a:t>needs</a:t>
            </a:r>
            <a:r>
              <a:rPr lang="it-IT" dirty="0"/>
              <a:t> to do, go back and </a:t>
            </a:r>
            <a:r>
              <a:rPr lang="it-IT" dirty="0" err="1"/>
              <a:t>refine</a:t>
            </a:r>
            <a:r>
              <a:rPr lang="it-IT" dirty="0"/>
              <a:t> the domain model and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APIs</a:t>
            </a:r>
            <a:r>
              <a:rPr lang="it-IT" dirty="0"/>
              <a:t> to match.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6568D0-2BEA-3C4F-90AE-6128AD63ACF4}"/>
              </a:ext>
            </a:extLst>
          </p:cNvPr>
          <p:cNvSpPr txBox="1"/>
          <p:nvPr/>
        </p:nvSpPr>
        <p:spPr>
          <a:xfrm>
            <a:off x="291471" y="3370764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Applying</a:t>
            </a:r>
            <a:r>
              <a:rPr lang="it-IT" dirty="0"/>
              <a:t> </a:t>
            </a:r>
            <a:r>
              <a:rPr lang="it-IT" b="1" dirty="0"/>
              <a:t>domain-</a:t>
            </a:r>
            <a:r>
              <a:rPr lang="it-IT" b="1" dirty="0" err="1"/>
              <a:t>driven</a:t>
            </a:r>
            <a:r>
              <a:rPr lang="it-IT" b="1" dirty="0"/>
              <a:t> design</a:t>
            </a:r>
            <a:r>
              <a:rPr lang="it-IT" dirty="0"/>
              <a:t> </a:t>
            </a:r>
            <a:r>
              <a:rPr lang="it-IT" dirty="0" err="1"/>
              <a:t>principles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C838206-13F7-DA41-A97A-AE3C3D10B016}"/>
              </a:ext>
            </a:extLst>
          </p:cNvPr>
          <p:cNvSpPr txBox="1"/>
          <p:nvPr/>
        </p:nvSpPr>
        <p:spPr>
          <a:xfrm>
            <a:off x="291471" y="3786263"/>
            <a:ext cx="11699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domain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particular</a:t>
            </a:r>
            <a:r>
              <a:rPr lang="it-IT" dirty="0"/>
              <a:t> area of </a:t>
            </a:r>
            <a:r>
              <a:rPr lang="it-IT" dirty="0" err="1"/>
              <a:t>knowledge</a:t>
            </a:r>
            <a:r>
              <a:rPr lang="it-IT" dirty="0"/>
              <a:t> or </a:t>
            </a:r>
            <a:r>
              <a:rPr lang="it-IT" dirty="0" err="1"/>
              <a:t>activity</a:t>
            </a:r>
            <a:r>
              <a:rPr lang="it-IT" dirty="0"/>
              <a:t>. A </a:t>
            </a:r>
            <a:r>
              <a:rPr lang="it-IT" b="1" dirty="0"/>
              <a:t>model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abstraction</a:t>
            </a:r>
            <a:r>
              <a:rPr lang="it-IT" dirty="0"/>
              <a:t> of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aspects</a:t>
            </a:r>
            <a:r>
              <a:rPr lang="it-IT" dirty="0"/>
              <a:t> of the domain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emerges</a:t>
            </a:r>
            <a:r>
              <a:rPr lang="it-IT" dirty="0"/>
              <a:t> over time.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build</a:t>
            </a:r>
            <a:r>
              <a:rPr lang="it-IT" dirty="0"/>
              <a:t> the </a:t>
            </a:r>
            <a:r>
              <a:rPr lang="it-IT" dirty="0" err="1"/>
              <a:t>solution</a:t>
            </a:r>
            <a:r>
              <a:rPr lang="it-IT" dirty="0"/>
              <a:t>, for cross-team </a:t>
            </a:r>
            <a:r>
              <a:rPr lang="it-IT" dirty="0" err="1"/>
              <a:t>communications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Bounded</a:t>
            </a:r>
            <a:r>
              <a:rPr lang="it-IT" b="1" dirty="0"/>
              <a:t> </a:t>
            </a:r>
            <a:r>
              <a:rPr lang="it-IT" b="1" dirty="0" err="1"/>
              <a:t>contexts</a:t>
            </a:r>
            <a:r>
              <a:rPr lang="it-IT" b="1" dirty="0"/>
              <a:t> </a:t>
            </a:r>
            <a:r>
              <a:rPr lang="it-IT" dirty="0" err="1"/>
              <a:t>allow</a:t>
            </a:r>
            <a:r>
              <a:rPr lang="it-IT" dirty="0"/>
              <a:t> a domain to be </a:t>
            </a:r>
            <a:r>
              <a:rPr lang="it-IT" dirty="0" err="1"/>
              <a:t>subdivided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subsystems</a:t>
            </a:r>
            <a:r>
              <a:rPr lang="it-IT" dirty="0"/>
              <a:t>.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bounded</a:t>
            </a:r>
            <a:r>
              <a:rPr lang="it-IT" dirty="0"/>
              <a:t> </a:t>
            </a:r>
            <a:r>
              <a:rPr lang="it-IT" dirty="0" err="1"/>
              <a:t>context</a:t>
            </a:r>
            <a:r>
              <a:rPr lang="it-IT" dirty="0"/>
              <a:t> can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models</a:t>
            </a:r>
            <a:r>
              <a:rPr lang="it-IT" dirty="0"/>
              <a:t> for domain </a:t>
            </a:r>
            <a:r>
              <a:rPr lang="it-IT" dirty="0" err="1"/>
              <a:t>concepts</a:t>
            </a:r>
            <a:r>
              <a:rPr lang="it-IT" dirty="0"/>
              <a:t>.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Context</a:t>
            </a:r>
            <a:r>
              <a:rPr lang="it-IT" b="1" dirty="0"/>
              <a:t> </a:t>
            </a:r>
            <a:r>
              <a:rPr lang="it-IT" b="1" dirty="0" err="1"/>
              <a:t>mapping</a:t>
            </a:r>
            <a:r>
              <a:rPr lang="it-IT" dirty="0"/>
              <a:t>, </a:t>
            </a:r>
            <a:r>
              <a:rPr lang="it-IT" dirty="0" err="1"/>
              <a:t>including</a:t>
            </a:r>
            <a:r>
              <a:rPr lang="it-IT" dirty="0"/>
              <a:t> the </a:t>
            </a:r>
            <a:r>
              <a:rPr lang="it-IT" dirty="0" err="1"/>
              <a:t>development</a:t>
            </a:r>
            <a:r>
              <a:rPr lang="it-IT" dirty="0"/>
              <a:t> and use of </a:t>
            </a:r>
            <a:r>
              <a:rPr lang="it-IT" b="1" dirty="0" err="1"/>
              <a:t>ubiquitous</a:t>
            </a:r>
            <a:r>
              <a:rPr lang="it-IT" b="1" dirty="0"/>
              <a:t> </a:t>
            </a:r>
            <a:r>
              <a:rPr lang="it-IT" b="1" dirty="0" err="1"/>
              <a:t>language</a:t>
            </a:r>
            <a:r>
              <a:rPr lang="it-IT" dirty="0"/>
              <a:t>, can help </a:t>
            </a:r>
            <a:r>
              <a:rPr lang="it-IT" dirty="0" err="1"/>
              <a:t>ensure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disparate teams </a:t>
            </a:r>
            <a:r>
              <a:rPr lang="it-IT" dirty="0" err="1"/>
              <a:t>working</a:t>
            </a:r>
            <a:r>
              <a:rPr lang="it-IT" dirty="0"/>
              <a:t> on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the big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fit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85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24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5377BA3-8A07-5542-B9C6-C1456450951F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Best Practices for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E7E2790-A5A4-0C4C-AB51-8026CEB9CACA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Spring/Java best </a:t>
            </a:r>
            <a:r>
              <a:rPr lang="it-IT" dirty="0" err="1"/>
              <a:t>practices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78A979-9FE3-B04A-A883-C1FD237D578E}"/>
              </a:ext>
            </a:extLst>
          </p:cNvPr>
          <p:cNvSpPr txBox="1"/>
          <p:nvPr/>
        </p:nvSpPr>
        <p:spPr>
          <a:xfrm>
            <a:off x="291471" y="141277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the </a:t>
            </a:r>
            <a:r>
              <a:rPr lang="it-IT" b="1" dirty="0" err="1"/>
              <a:t>correct</a:t>
            </a:r>
            <a:r>
              <a:rPr lang="it-IT" b="1" dirty="0"/>
              <a:t> HTTP </a:t>
            </a:r>
            <a:r>
              <a:rPr lang="it-IT" b="1" dirty="0" err="1"/>
              <a:t>verb</a:t>
            </a:r>
            <a:endParaRPr lang="it-IT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756C00F-56C9-0948-847A-8832E7E8D4F5}"/>
              </a:ext>
            </a:extLst>
          </p:cNvPr>
          <p:cNvSpPr txBox="1"/>
          <p:nvPr/>
        </p:nvSpPr>
        <p:spPr>
          <a:xfrm>
            <a:off x="291471" y="1894072"/>
            <a:ext cx="119005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GET</a:t>
            </a:r>
            <a:r>
              <a:rPr lang="it-IT" dirty="0"/>
              <a:t> </a:t>
            </a:r>
            <a:r>
              <a:rPr lang="it-IT" dirty="0" err="1"/>
              <a:t>operations</a:t>
            </a:r>
            <a:r>
              <a:rPr lang="it-IT" dirty="0"/>
              <a:t> must be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idempotent</a:t>
            </a:r>
            <a:r>
              <a:rPr lang="it-IT" dirty="0"/>
              <a:t> and </a:t>
            </a:r>
            <a:r>
              <a:rPr lang="it-IT" dirty="0" err="1"/>
              <a:t>nullipotent</a:t>
            </a:r>
            <a:r>
              <a:rPr lang="it-IT" dirty="0"/>
              <a:t>.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cause no side </a:t>
            </a:r>
            <a:r>
              <a:rPr lang="it-IT" dirty="0" err="1"/>
              <a:t>effects</a:t>
            </a:r>
            <a:r>
              <a:rPr lang="it-IT" dirty="0"/>
              <a:t>, and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be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information.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POST</a:t>
            </a:r>
            <a:r>
              <a:rPr lang="it-IT" dirty="0"/>
              <a:t>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used</a:t>
            </a:r>
            <a:r>
              <a:rPr lang="it-IT" dirty="0"/>
              <a:t> to Create </a:t>
            </a:r>
            <a:r>
              <a:rPr lang="it-IT" dirty="0" err="1"/>
              <a:t>resources</a:t>
            </a:r>
            <a:r>
              <a:rPr lang="it-IT" dirty="0"/>
              <a:t>. The </a:t>
            </a:r>
            <a:r>
              <a:rPr lang="it-IT" dirty="0" err="1"/>
              <a:t>distinguishing</a:t>
            </a:r>
            <a:r>
              <a:rPr lang="it-IT" dirty="0"/>
              <a:t> </a:t>
            </a:r>
            <a:r>
              <a:rPr lang="it-IT" dirty="0" err="1"/>
              <a:t>characteristic</a:t>
            </a:r>
            <a:r>
              <a:rPr lang="it-IT" dirty="0"/>
              <a:t> of a POST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idempotent</a:t>
            </a:r>
            <a:r>
              <a:rPr lang="it-IT" dirty="0"/>
              <a:t>.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PUT</a:t>
            </a:r>
            <a:r>
              <a:rPr lang="it-IT" dirty="0"/>
              <a:t> </a:t>
            </a:r>
            <a:r>
              <a:rPr lang="it-IT" dirty="0" err="1"/>
              <a:t>operations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to Update </a:t>
            </a:r>
            <a:r>
              <a:rPr lang="it-IT" dirty="0" err="1"/>
              <a:t>resources</a:t>
            </a:r>
            <a:r>
              <a:rPr lang="it-IT" dirty="0"/>
              <a:t>. PUT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include a complete copy of the </a:t>
            </a:r>
            <a:r>
              <a:rPr lang="it-IT" dirty="0" err="1"/>
              <a:t>resource</a:t>
            </a:r>
            <a:r>
              <a:rPr lang="it-IT" dirty="0"/>
              <a:t> to be </a:t>
            </a:r>
            <a:r>
              <a:rPr lang="it-IT" dirty="0" err="1"/>
              <a:t>updated</a:t>
            </a:r>
            <a:r>
              <a:rPr lang="it-IT" dirty="0"/>
              <a:t>, </a:t>
            </a:r>
            <a:r>
              <a:rPr lang="it-IT" dirty="0" err="1"/>
              <a:t>making</a:t>
            </a:r>
            <a:r>
              <a:rPr lang="it-IT" dirty="0"/>
              <a:t> the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idempotent</a:t>
            </a:r>
            <a:r>
              <a:rPr lang="it-IT" dirty="0"/>
              <a:t>.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PATCH</a:t>
            </a:r>
            <a:r>
              <a:rPr lang="it-IT" dirty="0"/>
              <a:t>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partial</a:t>
            </a:r>
            <a:r>
              <a:rPr lang="it-IT" dirty="0"/>
              <a:t> Update of </a:t>
            </a:r>
            <a:r>
              <a:rPr lang="it-IT" dirty="0" err="1"/>
              <a:t>resources</a:t>
            </a:r>
            <a:r>
              <a:rPr lang="it-IT" dirty="0"/>
              <a:t>.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or </a:t>
            </a:r>
            <a:r>
              <a:rPr lang="it-IT" dirty="0" err="1"/>
              <a:t>might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idempotent</a:t>
            </a:r>
            <a:r>
              <a:rPr lang="it-IT" dirty="0"/>
              <a:t> </a:t>
            </a:r>
            <a:r>
              <a:rPr lang="it-IT" dirty="0" err="1"/>
              <a:t>depending</a:t>
            </a:r>
            <a:r>
              <a:rPr lang="it-IT" dirty="0"/>
              <a:t> on </a:t>
            </a:r>
            <a:r>
              <a:rPr lang="it-IT" dirty="0" err="1"/>
              <a:t>how</a:t>
            </a:r>
            <a:r>
              <a:rPr lang="it-IT" dirty="0"/>
              <a:t> the delta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specified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 the </a:t>
            </a:r>
            <a:r>
              <a:rPr lang="it-IT" dirty="0" err="1"/>
              <a:t>resource</a:t>
            </a:r>
            <a:r>
              <a:rPr lang="it-IT" dirty="0"/>
              <a:t>. 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DELETE</a:t>
            </a:r>
            <a:r>
              <a:rPr lang="it-IT" dirty="0"/>
              <a:t> </a:t>
            </a:r>
            <a:r>
              <a:rPr lang="it-IT" dirty="0" err="1"/>
              <a:t>operations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surprisingly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Delete </a:t>
            </a:r>
            <a:r>
              <a:rPr lang="it-IT" dirty="0" err="1"/>
              <a:t>resources</a:t>
            </a:r>
            <a:r>
              <a:rPr lang="it-IT" dirty="0"/>
              <a:t>. Delete </a:t>
            </a:r>
            <a:r>
              <a:rPr lang="it-IT" dirty="0" err="1"/>
              <a:t>operations</a:t>
            </a:r>
            <a:r>
              <a:rPr lang="it-IT" dirty="0"/>
              <a:t> are </a:t>
            </a:r>
            <a:r>
              <a:rPr lang="it-IT" dirty="0" err="1"/>
              <a:t>idempotent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resource</a:t>
            </a:r>
            <a:r>
              <a:rPr lang="it-IT" dirty="0"/>
              <a:t> can </a:t>
            </a:r>
            <a:r>
              <a:rPr lang="it-IT" dirty="0" err="1"/>
              <a:t>only</a:t>
            </a:r>
            <a:r>
              <a:rPr lang="it-IT" dirty="0"/>
              <a:t> be </a:t>
            </a:r>
            <a:r>
              <a:rPr lang="it-IT" dirty="0" err="1"/>
              <a:t>deleted</a:t>
            </a:r>
            <a:r>
              <a:rPr lang="it-IT" dirty="0"/>
              <a:t> once. </a:t>
            </a:r>
            <a:r>
              <a:rPr lang="it-IT" dirty="0" err="1"/>
              <a:t>However</a:t>
            </a:r>
            <a:r>
              <a:rPr lang="it-IT" dirty="0"/>
              <a:t>, the </a:t>
            </a:r>
            <a:r>
              <a:rPr lang="it-IT" dirty="0" err="1"/>
              <a:t>return</a:t>
            </a:r>
            <a:r>
              <a:rPr lang="it-IT" dirty="0"/>
              <a:t> code </a:t>
            </a:r>
            <a:r>
              <a:rPr lang="it-IT" dirty="0" err="1"/>
              <a:t>varies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the first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succeeds</a:t>
            </a:r>
            <a:r>
              <a:rPr lang="it-IT" dirty="0"/>
              <a:t> (200),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subsequent</a:t>
            </a:r>
            <a:r>
              <a:rPr lang="it-IT" dirty="0"/>
              <a:t> </a:t>
            </a:r>
            <a:r>
              <a:rPr lang="it-IT" dirty="0" err="1"/>
              <a:t>invocations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resource</a:t>
            </a:r>
            <a:r>
              <a:rPr lang="it-IT" dirty="0"/>
              <a:t> (204). </a:t>
            </a:r>
          </a:p>
        </p:txBody>
      </p:sp>
    </p:spTree>
    <p:extLst>
      <p:ext uri="{BB962C8B-B14F-4D97-AF65-F5344CB8AC3E}">
        <p14:creationId xmlns:p14="http://schemas.microsoft.com/office/powerpoint/2010/main" val="1415625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25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D537AAB-0391-4F40-8D1D-CBAB45C96F70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Best Practices for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3474ED5A-1EF1-0247-AB78-8CE139AA0F56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Spring/Java best </a:t>
            </a:r>
            <a:r>
              <a:rPr lang="it-IT" dirty="0" err="1"/>
              <a:t>practices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10FC88-252B-9A43-AA4D-BEAEE8F23848}"/>
              </a:ext>
            </a:extLst>
          </p:cNvPr>
          <p:cNvSpPr txBox="1"/>
          <p:nvPr/>
        </p:nvSpPr>
        <p:spPr>
          <a:xfrm>
            <a:off x="291471" y="1782108"/>
            <a:ext cx="116090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One</a:t>
            </a:r>
            <a:r>
              <a:rPr lang="it-IT" dirty="0"/>
              <a:t> of the major benefits of </a:t>
            </a:r>
            <a:r>
              <a:rPr lang="it-IT" dirty="0" err="1"/>
              <a:t>microservices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ability</a:t>
            </a:r>
            <a:r>
              <a:rPr lang="it-IT" dirty="0"/>
              <a:t> to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to evolve </a:t>
            </a:r>
            <a:r>
              <a:rPr lang="it-IT" dirty="0" err="1"/>
              <a:t>independently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independence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with a </a:t>
            </a:r>
            <a:r>
              <a:rPr lang="it-IT" dirty="0" err="1"/>
              <a:t>giant</a:t>
            </a:r>
            <a:r>
              <a:rPr lang="it-IT" dirty="0"/>
              <a:t> </a:t>
            </a:r>
            <a:r>
              <a:rPr lang="it-IT" dirty="0" err="1"/>
              <a:t>warning</a:t>
            </a:r>
            <a:r>
              <a:rPr lang="it-IT" dirty="0"/>
              <a:t>. </a:t>
            </a:r>
          </a:p>
          <a:p>
            <a:r>
              <a:rPr lang="it-IT" u="sng" dirty="0" err="1"/>
              <a:t>You</a:t>
            </a:r>
            <a:r>
              <a:rPr lang="it-IT" u="sng" dirty="0"/>
              <a:t> </a:t>
            </a:r>
            <a:r>
              <a:rPr lang="it-IT" u="sng" dirty="0" err="1"/>
              <a:t>cannot</a:t>
            </a:r>
            <a:r>
              <a:rPr lang="it-IT" u="sng" dirty="0"/>
              <a:t> cause breaking </a:t>
            </a:r>
            <a:r>
              <a:rPr lang="it-IT" u="sng" dirty="0" err="1"/>
              <a:t>changes</a:t>
            </a:r>
            <a:r>
              <a:rPr lang="it-IT" u="sng" dirty="0"/>
              <a:t> in </a:t>
            </a:r>
            <a:r>
              <a:rPr lang="it-IT" u="sng" dirty="0" err="1"/>
              <a:t>your</a:t>
            </a:r>
            <a:r>
              <a:rPr lang="it-IT" u="sng" dirty="0"/>
              <a:t> API.</a:t>
            </a:r>
          </a:p>
          <a:p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make</a:t>
            </a:r>
            <a:r>
              <a:rPr lang="it-IT" dirty="0"/>
              <a:t> breaking API </a:t>
            </a:r>
            <a:r>
              <a:rPr lang="it-IT" dirty="0" err="1"/>
              <a:t>changes</a:t>
            </a:r>
            <a:r>
              <a:rPr lang="it-IT" dirty="0"/>
              <a:t> for an </a:t>
            </a:r>
            <a:r>
              <a:rPr lang="it-IT" dirty="0" err="1"/>
              <a:t>existing</a:t>
            </a:r>
            <a:r>
              <a:rPr lang="it-IT" dirty="0"/>
              <a:t> service,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decide: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Will the service </a:t>
            </a:r>
            <a:r>
              <a:rPr lang="it-IT" dirty="0" err="1"/>
              <a:t>handle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versions</a:t>
            </a:r>
            <a:r>
              <a:rPr lang="it-IT" dirty="0"/>
              <a:t> of the API?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Will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maintain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versions</a:t>
            </a:r>
            <a:r>
              <a:rPr lang="it-IT" dirty="0"/>
              <a:t> of the service to </a:t>
            </a:r>
            <a:r>
              <a:rPr lang="it-IT" dirty="0" err="1"/>
              <a:t>support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the API?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Will </a:t>
            </a:r>
            <a:r>
              <a:rPr lang="it-IT" dirty="0" err="1"/>
              <a:t>your</a:t>
            </a:r>
            <a:r>
              <a:rPr lang="it-IT" dirty="0"/>
              <a:t> service </a:t>
            </a:r>
            <a:r>
              <a:rPr lang="it-IT" dirty="0" err="1"/>
              <a:t>support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newest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the API and </a:t>
            </a:r>
            <a:r>
              <a:rPr lang="it-IT" dirty="0" err="1"/>
              <a:t>rely</a:t>
            </a:r>
            <a:r>
              <a:rPr lang="it-IT" dirty="0"/>
              <a:t> on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to </a:t>
            </a:r>
            <a:r>
              <a:rPr lang="it-IT" dirty="0" err="1"/>
              <a:t>convert</a:t>
            </a:r>
            <a:r>
              <a:rPr lang="it-IT" dirty="0"/>
              <a:t> to and from the </a:t>
            </a:r>
            <a:r>
              <a:rPr lang="it-IT" dirty="0" err="1"/>
              <a:t>older</a:t>
            </a:r>
            <a:r>
              <a:rPr lang="it-IT" dirty="0"/>
              <a:t> API?</a:t>
            </a:r>
          </a:p>
          <a:p>
            <a:endParaRPr lang="it-IT" dirty="0"/>
          </a:p>
          <a:p>
            <a:r>
              <a:rPr lang="it-IT" dirty="0" err="1"/>
              <a:t>After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decide on the hard part, the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to solve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reflect</a:t>
            </a:r>
            <a:r>
              <a:rPr lang="it-IT" dirty="0"/>
              <a:t> the </a:t>
            </a:r>
            <a:r>
              <a:rPr lang="it-IT" dirty="0" err="1"/>
              <a:t>version</a:t>
            </a:r>
            <a:r>
              <a:rPr lang="it-IT" dirty="0"/>
              <a:t> in </a:t>
            </a:r>
            <a:r>
              <a:rPr lang="it-IT" dirty="0" err="1"/>
              <a:t>your</a:t>
            </a:r>
            <a:r>
              <a:rPr lang="it-IT" dirty="0"/>
              <a:t> API.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generally</a:t>
            </a:r>
            <a:r>
              <a:rPr lang="it-IT" dirty="0"/>
              <a:t> </a:t>
            </a:r>
            <a:r>
              <a:rPr lang="it-IT" dirty="0" err="1"/>
              <a:t>three</a:t>
            </a:r>
            <a:r>
              <a:rPr lang="it-IT" dirty="0"/>
              <a:t> ways to </a:t>
            </a:r>
            <a:r>
              <a:rPr lang="it-IT" dirty="0" err="1"/>
              <a:t>handled</a:t>
            </a:r>
            <a:r>
              <a:rPr lang="it-IT" dirty="0"/>
              <a:t> </a:t>
            </a:r>
            <a:r>
              <a:rPr lang="it-IT" dirty="0" err="1"/>
              <a:t>versioning</a:t>
            </a:r>
            <a:r>
              <a:rPr lang="it-IT" dirty="0"/>
              <a:t> a REST </a:t>
            </a:r>
            <a:r>
              <a:rPr lang="it-IT" dirty="0" err="1"/>
              <a:t>resource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Put the </a:t>
            </a:r>
            <a:r>
              <a:rPr lang="it-IT" dirty="0" err="1"/>
              <a:t>version</a:t>
            </a:r>
            <a:r>
              <a:rPr lang="it-IT" dirty="0"/>
              <a:t> in the 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Use a custom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header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Put the </a:t>
            </a:r>
            <a:r>
              <a:rPr lang="it-IT" dirty="0" err="1"/>
              <a:t>version</a:t>
            </a:r>
            <a:r>
              <a:rPr lang="it-IT" dirty="0"/>
              <a:t> in the HTTP </a:t>
            </a:r>
            <a:r>
              <a:rPr lang="it-IT" dirty="0" err="1"/>
              <a:t>Accept</a:t>
            </a:r>
            <a:r>
              <a:rPr lang="it-IT" dirty="0"/>
              <a:t> </a:t>
            </a:r>
            <a:r>
              <a:rPr lang="it-IT" dirty="0" err="1"/>
              <a:t>header</a:t>
            </a:r>
            <a:r>
              <a:rPr lang="it-IT" dirty="0"/>
              <a:t> and </a:t>
            </a:r>
            <a:r>
              <a:rPr lang="it-IT" dirty="0" err="1"/>
              <a:t>rely</a:t>
            </a:r>
            <a:r>
              <a:rPr lang="it-IT" dirty="0"/>
              <a:t> on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negotiation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EF8BFA-A737-C646-96C4-8D00406FDD4A}"/>
              </a:ext>
            </a:extLst>
          </p:cNvPr>
          <p:cNvSpPr txBox="1"/>
          <p:nvPr/>
        </p:nvSpPr>
        <p:spPr>
          <a:xfrm>
            <a:off x="291471" y="1412776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API </a:t>
            </a:r>
            <a:r>
              <a:rPr lang="it-IT" b="1" dirty="0" err="1"/>
              <a:t>versioning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07881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26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A37CB51-1E46-C94D-88CF-54DDD9AAFEF2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Best Practices for microservices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C91FC012-EBDB-E649-8792-B5F026DA7195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Spring/Java best </a:t>
            </a:r>
            <a:r>
              <a:rPr lang="it-IT" dirty="0" err="1"/>
              <a:t>practices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205BD1-8043-AA40-9A6C-1DF31DCCDC5E}"/>
              </a:ext>
            </a:extLst>
          </p:cNvPr>
          <p:cNvSpPr txBox="1"/>
          <p:nvPr/>
        </p:nvSpPr>
        <p:spPr>
          <a:xfrm>
            <a:off x="291471" y="1412776"/>
            <a:ext cx="400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Package by </a:t>
            </a:r>
            <a:r>
              <a:rPr lang="it-IT" b="1" dirty="0" err="1"/>
              <a:t>feature</a:t>
            </a:r>
            <a:r>
              <a:rPr lang="it-IT" b="1" dirty="0"/>
              <a:t>,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layer</a:t>
            </a:r>
            <a:endParaRPr lang="it-IT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5932F90-B18D-644A-828D-915B52144D3B}"/>
              </a:ext>
            </a:extLst>
          </p:cNvPr>
          <p:cNvSpPr txBox="1"/>
          <p:nvPr/>
        </p:nvSpPr>
        <p:spPr>
          <a:xfrm>
            <a:off x="291470" y="1786031"/>
            <a:ext cx="1169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Package-by-</a:t>
            </a:r>
            <a:r>
              <a:rPr lang="it-IT" i="1" dirty="0" err="1"/>
              <a:t>feature</a:t>
            </a:r>
            <a:r>
              <a:rPr lang="it-IT" dirty="0"/>
              <a:t> </a:t>
            </a:r>
            <a:r>
              <a:rPr lang="it-IT" dirty="0" err="1"/>
              <a:t>uses</a:t>
            </a:r>
            <a:r>
              <a:rPr lang="it-IT" dirty="0"/>
              <a:t> </a:t>
            </a:r>
            <a:r>
              <a:rPr lang="it-IT" dirty="0" err="1"/>
              <a:t>packages</a:t>
            </a:r>
            <a:r>
              <a:rPr lang="it-IT" dirty="0"/>
              <a:t> to </a:t>
            </a:r>
            <a:r>
              <a:rPr lang="it-IT" dirty="0" err="1"/>
              <a:t>reflect</a:t>
            </a:r>
            <a:r>
              <a:rPr lang="it-IT" dirty="0"/>
              <a:t> the </a:t>
            </a:r>
            <a:r>
              <a:rPr lang="it-IT" dirty="0" err="1"/>
              <a:t>feature</a:t>
            </a:r>
            <a:r>
              <a:rPr lang="it-IT" dirty="0"/>
              <a:t> set.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tries</a:t>
            </a:r>
            <a:r>
              <a:rPr lang="it-IT" dirty="0"/>
              <a:t> to </a:t>
            </a:r>
            <a:r>
              <a:rPr lang="it-IT" dirty="0" err="1"/>
              <a:t>place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items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a single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single directory/package.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packages</a:t>
            </a:r>
            <a:r>
              <a:rPr lang="it-IT" dirty="0"/>
              <a:t> with high </a:t>
            </a:r>
            <a:r>
              <a:rPr lang="it-IT" b="1" dirty="0" err="1"/>
              <a:t>cohesion</a:t>
            </a:r>
            <a:r>
              <a:rPr lang="it-IT" dirty="0"/>
              <a:t> and high </a:t>
            </a:r>
            <a:r>
              <a:rPr lang="it-IT" b="1" dirty="0" err="1"/>
              <a:t>modularity</a:t>
            </a:r>
            <a:r>
              <a:rPr lang="it-IT" dirty="0"/>
              <a:t>, and with </a:t>
            </a:r>
            <a:r>
              <a:rPr lang="it-IT" dirty="0" err="1"/>
              <a:t>minimal</a:t>
            </a:r>
            <a:r>
              <a:rPr lang="it-IT" dirty="0"/>
              <a:t> </a:t>
            </a:r>
            <a:r>
              <a:rPr lang="it-IT" dirty="0" err="1"/>
              <a:t>coupling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packages</a:t>
            </a:r>
            <a:r>
              <a:rPr lang="it-IT" dirty="0"/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72E1E9-C2E8-1544-AB59-D8A10D5C9EAE}"/>
              </a:ext>
            </a:extLst>
          </p:cNvPr>
          <p:cNvSpPr txBox="1"/>
          <p:nvPr/>
        </p:nvSpPr>
        <p:spPr>
          <a:xfrm>
            <a:off x="287544" y="2763752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Manage</a:t>
            </a:r>
            <a:r>
              <a:rPr lang="it-IT" b="1" dirty="0"/>
              <a:t> </a:t>
            </a:r>
            <a:r>
              <a:rPr lang="it-IT" b="1" dirty="0" err="1"/>
              <a:t>transactions</a:t>
            </a:r>
            <a:r>
              <a:rPr lang="it-IT" b="1" dirty="0"/>
              <a:t> </a:t>
            </a:r>
            <a:r>
              <a:rPr lang="it-IT" b="1" dirty="0" err="1"/>
              <a:t>properly</a:t>
            </a:r>
            <a:r>
              <a:rPr lang="it-IT" b="1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A8EE325-E960-8041-A3C3-08844A4840EC}"/>
              </a:ext>
            </a:extLst>
          </p:cNvPr>
          <p:cNvSpPr txBox="1"/>
          <p:nvPr/>
        </p:nvSpPr>
        <p:spPr>
          <a:xfrm>
            <a:off x="287543" y="3163213"/>
            <a:ext cx="1169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place</a:t>
            </a:r>
            <a:r>
              <a:rPr lang="it-IT" dirty="0"/>
              <a:t> to demarcate </a:t>
            </a:r>
            <a:r>
              <a:rPr lang="it-IT" dirty="0" err="1"/>
              <a:t>transactions</a:t>
            </a:r>
            <a:r>
              <a:rPr lang="it-IT" dirty="0"/>
              <a:t> in a Spring </a:t>
            </a:r>
            <a:r>
              <a:rPr lang="it-IT" dirty="0" err="1"/>
              <a:t>enabled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service </a:t>
            </a:r>
            <a:r>
              <a:rPr lang="it-IT" dirty="0" err="1"/>
              <a:t>layer</a:t>
            </a:r>
            <a:r>
              <a:rPr lang="it-IT" dirty="0"/>
              <a:t>, </a:t>
            </a:r>
            <a:r>
              <a:rPr lang="it-IT" u="sng" dirty="0" err="1"/>
              <a:t>nowhere</a:t>
            </a:r>
            <a:r>
              <a:rPr lang="it-IT" u="sng" dirty="0"/>
              <a:t> else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mark</a:t>
            </a:r>
            <a:r>
              <a:rPr lang="it-IT" dirty="0"/>
              <a:t> @Service </a:t>
            </a:r>
            <a:r>
              <a:rPr lang="it-IT" dirty="0" err="1"/>
              <a:t>beans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@</a:t>
            </a:r>
            <a:r>
              <a:rPr lang="it-IT" dirty="0" err="1"/>
              <a:t>Transactional</a:t>
            </a:r>
            <a:r>
              <a:rPr lang="it-IT" dirty="0"/>
              <a:t> or </a:t>
            </a:r>
            <a:r>
              <a:rPr lang="it-IT" dirty="0" err="1"/>
              <a:t>their</a:t>
            </a:r>
            <a:r>
              <a:rPr lang="it-IT" dirty="0"/>
              <a:t> public </a:t>
            </a:r>
            <a:r>
              <a:rPr lang="it-IT" dirty="0" err="1"/>
              <a:t>methods</a:t>
            </a:r>
            <a:r>
              <a:rPr lang="it-IT" dirty="0"/>
              <a:t>.</a:t>
            </a:r>
          </a:p>
          <a:p>
            <a:r>
              <a:rPr lang="it-IT" dirty="0"/>
              <a:t>Plus </a:t>
            </a:r>
            <a:r>
              <a:rPr lang="it-IT" dirty="0" err="1"/>
              <a:t>as</a:t>
            </a:r>
            <a:r>
              <a:rPr lang="it-IT" dirty="0"/>
              <a:t> general </a:t>
            </a:r>
            <a:r>
              <a:rPr lang="it-IT" dirty="0" err="1"/>
              <a:t>advice</a:t>
            </a:r>
            <a:r>
              <a:rPr lang="it-IT" dirty="0"/>
              <a:t>, </a:t>
            </a:r>
            <a:r>
              <a:rPr lang="it-IT" dirty="0" err="1"/>
              <a:t>avoid</a:t>
            </a:r>
            <a:r>
              <a:rPr lang="it-IT" dirty="0"/>
              <a:t> use @</a:t>
            </a:r>
            <a:r>
              <a:rPr lang="it-IT" dirty="0" err="1"/>
              <a:t>Transactional</a:t>
            </a:r>
            <a:r>
              <a:rPr lang="it-IT" dirty="0"/>
              <a:t> in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use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operations</a:t>
            </a:r>
            <a:r>
              <a:rPr lang="it-IT" dirty="0"/>
              <a:t>.</a:t>
            </a:r>
          </a:p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for session </a:t>
            </a:r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err="1"/>
              <a:t>reason</a:t>
            </a:r>
            <a:r>
              <a:rPr lang="it-IT" dirty="0"/>
              <a:t>, use @</a:t>
            </a:r>
            <a:r>
              <a:rPr lang="it-IT" dirty="0" err="1"/>
              <a:t>Transactional</a:t>
            </a:r>
            <a:r>
              <a:rPr lang="it-IT" dirty="0"/>
              <a:t>(</a:t>
            </a:r>
            <a:r>
              <a:rPr lang="it-IT" dirty="0" err="1"/>
              <a:t>readOnly</a:t>
            </a:r>
            <a:r>
              <a:rPr lang="it-IT" dirty="0"/>
              <a:t>=</a:t>
            </a:r>
            <a:r>
              <a:rPr lang="it-IT" dirty="0" err="1"/>
              <a:t>true</a:t>
            </a:r>
            <a:r>
              <a:rPr lang="it-IT" dirty="0"/>
              <a:t>) to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dirty</a:t>
            </a:r>
            <a:r>
              <a:rPr lang="it-IT" dirty="0"/>
              <a:t> </a:t>
            </a:r>
            <a:r>
              <a:rPr lang="it-IT" dirty="0" err="1"/>
              <a:t>checking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good</a:t>
            </a:r>
            <a:r>
              <a:rPr lang="it-IT" dirty="0"/>
              <a:t> performance.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A5197D-941C-6949-BBE2-5B44BF70A4A3}"/>
              </a:ext>
            </a:extLst>
          </p:cNvPr>
          <p:cNvSpPr txBox="1"/>
          <p:nvPr/>
        </p:nvSpPr>
        <p:spPr>
          <a:xfrm>
            <a:off x="295824" y="4640541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it-IT" b="1" dirty="0" err="1"/>
              <a:t>Annotation-Based</a:t>
            </a:r>
            <a:r>
              <a:rPr lang="it-IT" b="1" dirty="0"/>
              <a:t> </a:t>
            </a:r>
            <a:r>
              <a:rPr lang="it-IT" b="1" dirty="0" err="1"/>
              <a:t>Validation</a:t>
            </a:r>
            <a:endParaRPr lang="it-IT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0B57A3-DF7B-B74F-8D7C-6C05EB904E0F}"/>
              </a:ext>
            </a:extLst>
          </p:cNvPr>
          <p:cNvSpPr txBox="1"/>
          <p:nvPr/>
        </p:nvSpPr>
        <p:spPr>
          <a:xfrm>
            <a:off x="263352" y="5009873"/>
            <a:ext cx="1169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need</a:t>
            </a:r>
            <a:r>
              <a:rPr lang="it-IT" dirty="0"/>
              <a:t> to do </a:t>
            </a:r>
            <a:r>
              <a:rPr lang="it-IT" dirty="0" err="1"/>
              <a:t>manual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.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adopt</a:t>
            </a:r>
            <a:r>
              <a:rPr lang="it-IT" dirty="0"/>
              <a:t> </a:t>
            </a:r>
            <a:r>
              <a:rPr lang="it-IT" dirty="0" err="1"/>
              <a:t>javax.validation</a:t>
            </a:r>
            <a:r>
              <a:rPr lang="it-IT" dirty="0"/>
              <a:t> </a:t>
            </a:r>
            <a:r>
              <a:rPr lang="it-IT" dirty="0" err="1"/>
              <a:t>library</a:t>
            </a:r>
            <a:r>
              <a:rPr lang="it-IT" dirty="0"/>
              <a:t> to </a:t>
            </a:r>
            <a:r>
              <a:rPr lang="it-IT" dirty="0" err="1"/>
              <a:t>check</a:t>
            </a:r>
            <a:r>
              <a:rPr lang="it-IT" dirty="0"/>
              <a:t> input so Spring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intercept</a:t>
            </a:r>
            <a:r>
              <a:rPr lang="it-IT" dirty="0"/>
              <a:t> the </a:t>
            </a:r>
            <a:r>
              <a:rPr lang="it-IT" dirty="0" err="1"/>
              <a:t>request</a:t>
            </a:r>
            <a:r>
              <a:rPr lang="it-IT" dirty="0"/>
              <a:t> and validate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the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invoked</a:t>
            </a:r>
            <a:r>
              <a:rPr lang="it-IT" dirty="0"/>
              <a:t>.</a:t>
            </a:r>
          </a:p>
          <a:p>
            <a:r>
              <a:rPr lang="it-IT" dirty="0" err="1"/>
              <a:t>Examples</a:t>
            </a:r>
            <a:r>
              <a:rPr lang="it-IT" dirty="0"/>
              <a:t> : </a:t>
            </a:r>
          </a:p>
          <a:p>
            <a:pPr lvl="1"/>
            <a:r>
              <a:rPr lang="it-IT" b="1" dirty="0"/>
              <a:t>@</a:t>
            </a:r>
            <a:r>
              <a:rPr lang="it-IT" b="1" dirty="0" err="1"/>
              <a:t>Size</a:t>
            </a:r>
            <a:r>
              <a:rPr lang="it-IT" dirty="0"/>
              <a:t>(</a:t>
            </a:r>
            <a:r>
              <a:rPr lang="it-IT" dirty="0" err="1"/>
              <a:t>min</a:t>
            </a:r>
            <a:r>
              <a:rPr lang="it-IT" dirty="0"/>
              <a:t>=2, </a:t>
            </a:r>
            <a:r>
              <a:rPr lang="it-IT" dirty="0" err="1"/>
              <a:t>max</a:t>
            </a:r>
            <a:r>
              <a:rPr lang="it-IT" dirty="0"/>
              <a:t>=30)</a:t>
            </a:r>
          </a:p>
          <a:p>
            <a:pPr lvl="1"/>
            <a:r>
              <a:rPr lang="it-IT" b="1" dirty="0"/>
              <a:t>@</a:t>
            </a:r>
            <a:r>
              <a:rPr lang="it-IT" b="1" dirty="0" err="1"/>
              <a:t>NotNull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75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27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3F745EB-5BAA-924D-9ED5-F51DA9904360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BF1E4F0C-6D9D-0E45-8028-B9F005E08492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Spring </a:t>
            </a:r>
            <a:r>
              <a:rPr lang="it-IT" dirty="0" err="1"/>
              <a:t>Cloud</a:t>
            </a:r>
            <a:r>
              <a:rPr lang="it-IT" dirty="0"/>
              <a:t> - </a:t>
            </a:r>
            <a:r>
              <a:rPr lang="it-IT" dirty="0" err="1"/>
              <a:t>Netflix</a:t>
            </a:r>
            <a:r>
              <a:rPr lang="it-IT" dirty="0"/>
              <a:t> OSS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7CD809-AD11-984E-9293-F854C2AFFA04}"/>
              </a:ext>
            </a:extLst>
          </p:cNvPr>
          <p:cNvSpPr txBox="1"/>
          <p:nvPr/>
        </p:nvSpPr>
        <p:spPr>
          <a:xfrm>
            <a:off x="291471" y="1569594"/>
            <a:ext cx="1172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Spring </a:t>
            </a:r>
            <a:r>
              <a:rPr lang="it-IT" dirty="0" err="1"/>
              <a:t>Cloud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the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for the </a:t>
            </a:r>
            <a:r>
              <a:rPr lang="it-IT" dirty="0" err="1"/>
              <a:t>infrastucture</a:t>
            </a:r>
            <a:r>
              <a:rPr lang="it-IT" dirty="0"/>
              <a:t> and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Netflix</a:t>
            </a:r>
            <a:r>
              <a:rPr lang="it-IT" dirty="0"/>
              <a:t> OSS.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A3A57BE-B227-B247-AC9D-87E3D4CC024A}"/>
              </a:ext>
            </a:extLst>
          </p:cNvPr>
          <p:cNvSpPr txBox="1"/>
          <p:nvPr/>
        </p:nvSpPr>
        <p:spPr>
          <a:xfrm>
            <a:off x="291471" y="3179811"/>
            <a:ext cx="1170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Netflix</a:t>
            </a:r>
            <a:r>
              <a:rPr lang="it-IT" dirty="0"/>
              <a:t> OSS </a:t>
            </a:r>
            <a:r>
              <a:rPr lang="it-IT" dirty="0" err="1"/>
              <a:t>is</a:t>
            </a:r>
            <a:r>
              <a:rPr lang="it-IT" dirty="0"/>
              <a:t> a set of </a:t>
            </a:r>
            <a:r>
              <a:rPr lang="it-IT" dirty="0" err="1"/>
              <a:t>frameworks</a:t>
            </a:r>
            <a:r>
              <a:rPr lang="it-IT" dirty="0"/>
              <a:t> and </a:t>
            </a:r>
            <a:r>
              <a:rPr lang="it-IT" dirty="0" err="1"/>
              <a:t>libraries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Netflix</a:t>
            </a:r>
            <a:r>
              <a:rPr lang="it-IT" dirty="0"/>
              <a:t> </a:t>
            </a:r>
            <a:r>
              <a:rPr lang="it-IT" dirty="0" err="1"/>
              <a:t>wrote</a:t>
            </a:r>
            <a:r>
              <a:rPr lang="it-IT" dirty="0"/>
              <a:t> to solve some </a:t>
            </a:r>
            <a:r>
              <a:rPr lang="it-IT" dirty="0" err="1"/>
              <a:t>interesting</a:t>
            </a:r>
            <a:r>
              <a:rPr lang="it-IT" dirty="0"/>
              <a:t> </a:t>
            </a:r>
            <a:r>
              <a:rPr lang="it-IT" dirty="0" err="1"/>
              <a:t>distributed-systems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scale.</a:t>
            </a:r>
          </a:p>
          <a:p>
            <a:endParaRPr lang="it-IT" dirty="0"/>
          </a:p>
          <a:p>
            <a:r>
              <a:rPr lang="it-IT" dirty="0" err="1"/>
              <a:t>Today</a:t>
            </a:r>
            <a:r>
              <a:rPr lang="it-IT" dirty="0"/>
              <a:t>, for </a:t>
            </a:r>
            <a:r>
              <a:rPr lang="it-IT" b="1" dirty="0"/>
              <a:t>Java</a:t>
            </a:r>
            <a:r>
              <a:rPr lang="it-IT" dirty="0"/>
              <a:t> </a:t>
            </a:r>
            <a:r>
              <a:rPr lang="it-IT" dirty="0" err="1"/>
              <a:t>developers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synonymous</a:t>
            </a:r>
            <a:r>
              <a:rPr lang="it-IT" dirty="0"/>
              <a:t> with </a:t>
            </a:r>
            <a:r>
              <a:rPr lang="it-IT" dirty="0" err="1"/>
              <a:t>developing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r>
              <a:rPr lang="it-IT" dirty="0"/>
              <a:t> in a </a:t>
            </a:r>
            <a:r>
              <a:rPr lang="it-IT" dirty="0" err="1"/>
              <a:t>cloud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. </a:t>
            </a:r>
            <a:r>
              <a:rPr lang="it-IT" dirty="0" err="1"/>
              <a:t>Patterns</a:t>
            </a:r>
            <a:r>
              <a:rPr lang="it-IT" dirty="0"/>
              <a:t> for service </a:t>
            </a:r>
            <a:r>
              <a:rPr lang="it-IT" dirty="0" err="1"/>
              <a:t>discovery</a:t>
            </a:r>
            <a:r>
              <a:rPr lang="it-IT" dirty="0"/>
              <a:t>, </a:t>
            </a:r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balancing</a:t>
            </a:r>
            <a:r>
              <a:rPr lang="it-IT" dirty="0"/>
              <a:t>, fault-</a:t>
            </a:r>
            <a:r>
              <a:rPr lang="it-IT" dirty="0" err="1"/>
              <a:t>tolerance</a:t>
            </a:r>
            <a:r>
              <a:rPr lang="it-IT" dirty="0"/>
              <a:t>, </a:t>
            </a:r>
            <a:r>
              <a:rPr lang="it-IT" dirty="0" err="1"/>
              <a:t>etc</a:t>
            </a:r>
            <a:r>
              <a:rPr lang="it-IT" dirty="0"/>
              <a:t> are </a:t>
            </a:r>
            <a:r>
              <a:rPr lang="it-IT" dirty="0" err="1"/>
              <a:t>incredibly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concepts</a:t>
            </a:r>
            <a:r>
              <a:rPr lang="it-IT" dirty="0"/>
              <a:t> for </a:t>
            </a:r>
            <a:r>
              <a:rPr lang="it-IT" dirty="0" err="1"/>
              <a:t>scalable</a:t>
            </a:r>
            <a:r>
              <a:rPr lang="it-IT" dirty="0"/>
              <a:t>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and </a:t>
            </a:r>
            <a:r>
              <a:rPr lang="it-IT" dirty="0" err="1"/>
              <a:t>Netflix</a:t>
            </a:r>
            <a:r>
              <a:rPr lang="it-IT" dirty="0"/>
              <a:t> </a:t>
            </a:r>
            <a:r>
              <a:rPr lang="it-IT" dirty="0" err="1"/>
              <a:t>brings</a:t>
            </a:r>
            <a:r>
              <a:rPr lang="it-IT" dirty="0"/>
              <a:t> </a:t>
            </a:r>
            <a:r>
              <a:rPr lang="it-IT" dirty="0" err="1"/>
              <a:t>nice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for </a:t>
            </a:r>
            <a:r>
              <a:rPr lang="it-IT" dirty="0" err="1"/>
              <a:t>these</a:t>
            </a:r>
            <a:r>
              <a:rPr lang="it-IT" dirty="0"/>
              <a:t>. 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BC52D13-6EBE-EB45-B39F-2E49475C1C58}"/>
              </a:ext>
            </a:extLst>
          </p:cNvPr>
          <p:cNvGrpSpPr/>
          <p:nvPr/>
        </p:nvGrpSpPr>
        <p:grpSpPr>
          <a:xfrm>
            <a:off x="4511824" y="2193694"/>
            <a:ext cx="2650790" cy="931134"/>
            <a:chOff x="4511824" y="2193694"/>
            <a:chExt cx="2650790" cy="931134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EC74429-08B9-7249-983C-F9324A5E68C7}"/>
                </a:ext>
              </a:extLst>
            </p:cNvPr>
            <p:cNvSpPr txBox="1"/>
            <p:nvPr/>
          </p:nvSpPr>
          <p:spPr>
            <a:xfrm>
              <a:off x="4511824" y="2193694"/>
              <a:ext cx="265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What</a:t>
              </a:r>
              <a:r>
                <a:rPr lang="it-IT" dirty="0"/>
                <a:t> </a:t>
              </a:r>
              <a:r>
                <a:rPr lang="it-IT" dirty="0" err="1"/>
                <a:t>is</a:t>
              </a:r>
              <a:r>
                <a:rPr lang="it-IT" dirty="0"/>
                <a:t> </a:t>
              </a:r>
              <a:r>
                <a:rPr lang="it-IT" dirty="0" err="1"/>
                <a:t>Netflix</a:t>
              </a:r>
              <a:r>
                <a:rPr lang="it-IT" dirty="0"/>
                <a:t> OSS ?</a:t>
              </a: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9942785-0305-F04F-98DC-5AE0F3C2B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769" y="2502528"/>
              <a:ext cx="1866900" cy="622300"/>
            </a:xfrm>
            <a:prstGeom prst="rect">
              <a:avLst/>
            </a:prstGeom>
          </p:spPr>
        </p:pic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3784A4-5E94-E045-9EB3-F6E8882EF5D1}"/>
              </a:ext>
            </a:extLst>
          </p:cNvPr>
          <p:cNvSpPr txBox="1"/>
          <p:nvPr/>
        </p:nvSpPr>
        <p:spPr>
          <a:xfrm>
            <a:off x="291471" y="5158933"/>
            <a:ext cx="1169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</a:t>
            </a:r>
            <a:r>
              <a:rPr lang="it-IT" dirty="0" err="1"/>
              <a:t>Netflix</a:t>
            </a:r>
            <a:r>
              <a:rPr lang="it-IT" dirty="0"/>
              <a:t> OSS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stack</a:t>
            </a:r>
            <a:r>
              <a:rPr lang="it-IT" dirty="0"/>
              <a:t> </a:t>
            </a:r>
            <a:r>
              <a:rPr lang="it-IT" b="1" dirty="0"/>
              <a:t>Eureka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the </a:t>
            </a:r>
            <a:r>
              <a:rPr lang="it-IT" dirty="0" err="1"/>
              <a:t>hub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microservices</a:t>
            </a:r>
            <a:r>
              <a:rPr lang="it-IT" dirty="0"/>
              <a:t> </a:t>
            </a:r>
            <a:r>
              <a:rPr lang="it-IT" dirty="0" err="1"/>
              <a:t>register</a:t>
            </a:r>
            <a:r>
              <a:rPr lang="it-IT" dirty="0"/>
              <a:t> </a:t>
            </a:r>
            <a:r>
              <a:rPr lang="it-IT" dirty="0" err="1"/>
              <a:t>themselves</a:t>
            </a:r>
            <a:r>
              <a:rPr lang="it-IT" dirty="0"/>
              <a:t> and </a:t>
            </a:r>
            <a:r>
              <a:rPr lang="it-IT" dirty="0" err="1"/>
              <a:t>discover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108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28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4D9BDFB-81AF-A946-95BB-C62E066D77E1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54FCEEAD-1D09-7F4D-ADFD-42263D0C4123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Spring </a:t>
            </a:r>
            <a:r>
              <a:rPr lang="it-IT" dirty="0" err="1"/>
              <a:t>Cloud</a:t>
            </a:r>
            <a:r>
              <a:rPr lang="it-IT" dirty="0"/>
              <a:t> – </a:t>
            </a:r>
            <a:r>
              <a:rPr lang="it-IT" dirty="0" err="1"/>
              <a:t>Configuration</a:t>
            </a:r>
            <a:r>
              <a:rPr lang="it-IT" dirty="0"/>
              <a:t> server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41505C-478F-5446-A446-1791E2509393}"/>
              </a:ext>
            </a:extLst>
          </p:cNvPr>
          <p:cNvSpPr txBox="1"/>
          <p:nvPr/>
        </p:nvSpPr>
        <p:spPr>
          <a:xfrm>
            <a:off x="291471" y="1484784"/>
            <a:ext cx="117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Spring </a:t>
            </a:r>
            <a:r>
              <a:rPr lang="it-IT" dirty="0" err="1"/>
              <a:t>Cloud</a:t>
            </a:r>
            <a:r>
              <a:rPr lang="it-IT" dirty="0"/>
              <a:t> </a:t>
            </a:r>
            <a:r>
              <a:rPr lang="it-IT" dirty="0" err="1"/>
              <a:t>Config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server-side and client-side </a:t>
            </a:r>
            <a:r>
              <a:rPr lang="it-IT" dirty="0" err="1"/>
              <a:t>support</a:t>
            </a:r>
            <a:r>
              <a:rPr lang="it-IT" dirty="0"/>
              <a:t> for </a:t>
            </a:r>
            <a:r>
              <a:rPr lang="it-IT" b="1" dirty="0" err="1"/>
              <a:t>externalized</a:t>
            </a:r>
            <a:r>
              <a:rPr lang="it-IT" b="1" dirty="0"/>
              <a:t> </a:t>
            </a:r>
            <a:r>
              <a:rPr lang="it-IT" b="1" dirty="0" err="1"/>
              <a:t>configuration</a:t>
            </a:r>
            <a:r>
              <a:rPr lang="it-IT" dirty="0"/>
              <a:t> in a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. With the </a:t>
            </a:r>
            <a:r>
              <a:rPr lang="it-IT" b="1" dirty="0" err="1"/>
              <a:t>Config</a:t>
            </a:r>
            <a:r>
              <a:rPr lang="it-IT" b="1" dirty="0"/>
              <a:t> Server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place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for </a:t>
            </a:r>
            <a:r>
              <a:rPr lang="it-IT" dirty="0" err="1"/>
              <a:t>applications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environments</a:t>
            </a:r>
            <a:r>
              <a:rPr lang="it-IT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0892FA-CC5B-8C4E-A9FB-D94B6C13D31F}"/>
              </a:ext>
            </a:extLst>
          </p:cNvPr>
          <p:cNvSpPr txBox="1"/>
          <p:nvPr/>
        </p:nvSpPr>
        <p:spPr>
          <a:xfrm>
            <a:off x="291471" y="2538540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Why</a:t>
            </a:r>
            <a:r>
              <a:rPr lang="it-IT" b="1" dirty="0"/>
              <a:t> use a </a:t>
            </a:r>
            <a:r>
              <a:rPr lang="it-IT" b="1" dirty="0" err="1"/>
              <a:t>Config</a:t>
            </a:r>
            <a:r>
              <a:rPr lang="it-IT" b="1" dirty="0"/>
              <a:t> Server?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BB7DE63-ABAB-0F41-B59B-6E4723673206}"/>
              </a:ext>
            </a:extLst>
          </p:cNvPr>
          <p:cNvSpPr txBox="1"/>
          <p:nvPr/>
        </p:nvSpPr>
        <p:spPr>
          <a:xfrm>
            <a:off x="285645" y="2991097"/>
            <a:ext cx="117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With an </a:t>
            </a:r>
            <a:r>
              <a:rPr lang="it-IT" dirty="0" err="1"/>
              <a:t>embedded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file and/or hard </a:t>
            </a:r>
            <a:r>
              <a:rPr lang="it-IT" dirty="0" err="1"/>
              <a:t>coded</a:t>
            </a:r>
            <a:r>
              <a:rPr lang="it-IT" dirty="0"/>
              <a:t> information in the </a:t>
            </a:r>
            <a:r>
              <a:rPr lang="it-IT" dirty="0" err="1"/>
              <a:t>project</a:t>
            </a:r>
            <a:r>
              <a:rPr lang="it-IT" dirty="0"/>
              <a:t> code,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the </a:t>
            </a:r>
            <a:r>
              <a:rPr lang="it-IT" dirty="0" err="1"/>
              <a:t>configuration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compile, </a:t>
            </a:r>
            <a:r>
              <a:rPr lang="it-IT" dirty="0" err="1"/>
              <a:t>repack</a:t>
            </a:r>
            <a:r>
              <a:rPr lang="it-IT" dirty="0"/>
              <a:t> the </a:t>
            </a:r>
            <a:r>
              <a:rPr lang="it-IT" dirty="0" err="1"/>
              <a:t>project</a:t>
            </a:r>
            <a:r>
              <a:rPr lang="it-IT" dirty="0"/>
              <a:t> and re-</a:t>
            </a:r>
            <a:r>
              <a:rPr lang="it-IT" dirty="0" err="1"/>
              <a:t>deploy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a </a:t>
            </a:r>
            <a:r>
              <a:rPr lang="it-IT" b="1" dirty="0" err="1"/>
              <a:t>challenge</a:t>
            </a:r>
            <a:r>
              <a:rPr lang="it-IT" dirty="0"/>
              <a:t> in a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.</a:t>
            </a:r>
          </a:p>
          <a:p>
            <a:r>
              <a:rPr lang="it-IT" dirty="0"/>
              <a:t>The idea to solve the </a:t>
            </a:r>
            <a:r>
              <a:rPr lang="it-IT" dirty="0" err="1"/>
              <a:t>above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service (</a:t>
            </a:r>
            <a:r>
              <a:rPr lang="it-IT" dirty="0" err="1"/>
              <a:t>application</a:t>
            </a:r>
            <a:r>
              <a:rPr lang="it-IT" dirty="0"/>
              <a:t>) </a:t>
            </a:r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independently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0CFFC6-CEDF-244B-BDD3-2C0C2369E3E9}"/>
              </a:ext>
            </a:extLst>
          </p:cNvPr>
          <p:cNvSpPr txBox="1"/>
          <p:nvPr/>
        </p:nvSpPr>
        <p:spPr>
          <a:xfrm>
            <a:off x="286820" y="4566790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Runtime </a:t>
            </a:r>
            <a:r>
              <a:rPr lang="it-IT" b="1" dirty="0" err="1"/>
              <a:t>configuration</a:t>
            </a:r>
            <a:r>
              <a:rPr lang="it-IT" b="1" dirty="0"/>
              <a:t> </a:t>
            </a:r>
            <a:r>
              <a:rPr lang="it-IT" b="1" dirty="0" err="1"/>
              <a:t>refresh</a:t>
            </a:r>
            <a:endParaRPr lang="it-IT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D99DC3-D539-FF48-BB8F-11408F84572A}"/>
              </a:ext>
            </a:extLst>
          </p:cNvPr>
          <p:cNvSpPr txBox="1"/>
          <p:nvPr/>
        </p:nvSpPr>
        <p:spPr>
          <a:xfrm>
            <a:off x="285644" y="5051408"/>
            <a:ext cx="1169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a </a:t>
            </a:r>
            <a:r>
              <a:rPr lang="it-IT" dirty="0" err="1"/>
              <a:t>configuration</a:t>
            </a:r>
            <a:r>
              <a:rPr lang="it-IT" dirty="0"/>
              <a:t> file on the </a:t>
            </a:r>
            <a:r>
              <a:rPr lang="it-IT" b="1" dirty="0" err="1"/>
              <a:t>Config</a:t>
            </a:r>
            <a:r>
              <a:rPr lang="it-IT" b="1" dirty="0"/>
              <a:t>-Server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surely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notify</a:t>
            </a:r>
            <a:r>
              <a:rPr lang="it-IT" dirty="0"/>
              <a:t> of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to </a:t>
            </a:r>
            <a:r>
              <a:rPr lang="it-IT" b="1" dirty="0"/>
              <a:t>Clients</a:t>
            </a:r>
            <a:r>
              <a:rPr lang="it-IT" dirty="0"/>
              <a:t>. The </a:t>
            </a:r>
            <a:r>
              <a:rPr lang="it-IT" b="1" dirty="0"/>
              <a:t>Spring </a:t>
            </a:r>
            <a:r>
              <a:rPr lang="it-IT" b="1" dirty="0" err="1"/>
              <a:t>Cloud</a:t>
            </a:r>
            <a:r>
              <a:rPr lang="it-IT" b="1" dirty="0"/>
              <a:t> Bus</a:t>
            </a:r>
            <a:r>
              <a:rPr lang="it-IT" dirty="0"/>
              <a:t> </a:t>
            </a:r>
            <a:r>
              <a:rPr lang="it-IT" dirty="0" err="1"/>
              <a:t>provides</a:t>
            </a:r>
            <a:r>
              <a:rPr lang="it-IT" dirty="0"/>
              <a:t> a </a:t>
            </a:r>
            <a:r>
              <a:rPr lang="it-IT" dirty="0" err="1"/>
              <a:t>mechanism</a:t>
            </a:r>
            <a:r>
              <a:rPr lang="it-IT" dirty="0"/>
              <a:t> for </a:t>
            </a:r>
            <a:r>
              <a:rPr lang="it-IT" dirty="0" err="1"/>
              <a:t>informing</a:t>
            </a:r>
            <a:r>
              <a:rPr lang="it-IT" dirty="0"/>
              <a:t> to </a:t>
            </a:r>
            <a:r>
              <a:rPr lang="it-IT" b="1" dirty="0"/>
              <a:t>Clients</a:t>
            </a:r>
            <a:r>
              <a:rPr lang="it-IT" dirty="0"/>
              <a:t> </a:t>
            </a:r>
            <a:r>
              <a:rPr lang="it-IT" dirty="0" err="1"/>
              <a:t>that</a:t>
            </a:r>
            <a:r>
              <a:rPr lang="it-IT" dirty="0"/>
              <a:t> "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" and </a:t>
            </a:r>
            <a:r>
              <a:rPr lang="it-IT" dirty="0" err="1"/>
              <a:t>requires</a:t>
            </a:r>
            <a:r>
              <a:rPr lang="it-IT" dirty="0"/>
              <a:t> the </a:t>
            </a:r>
            <a:r>
              <a:rPr lang="it-IT" b="1" dirty="0"/>
              <a:t>Clients</a:t>
            </a:r>
            <a:r>
              <a:rPr lang="it-IT" dirty="0"/>
              <a:t> to update new information.</a:t>
            </a:r>
          </a:p>
        </p:txBody>
      </p:sp>
    </p:spTree>
    <p:extLst>
      <p:ext uri="{BB962C8B-B14F-4D97-AF65-F5344CB8AC3E}">
        <p14:creationId xmlns:p14="http://schemas.microsoft.com/office/powerpoint/2010/main" val="29464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29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808B47A-B261-2146-BA4C-CCD872CAA3E2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ED378C2C-6A7C-724B-95B0-307857CECA65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Spring </a:t>
            </a:r>
            <a:r>
              <a:rPr lang="it-IT" dirty="0" err="1"/>
              <a:t>Cloud</a:t>
            </a:r>
            <a:r>
              <a:rPr lang="it-IT" dirty="0"/>
              <a:t> - </a:t>
            </a:r>
            <a:r>
              <a:rPr lang="it-IT" dirty="0" err="1"/>
              <a:t>Netflix</a:t>
            </a:r>
            <a:r>
              <a:rPr lang="it-IT" dirty="0"/>
              <a:t> OSS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FC7ED2-E931-BC48-A0FC-8501B617D82D}"/>
              </a:ext>
            </a:extLst>
          </p:cNvPr>
          <p:cNvSpPr txBox="1"/>
          <p:nvPr/>
        </p:nvSpPr>
        <p:spPr>
          <a:xfrm>
            <a:off x="291471" y="1484784"/>
            <a:ext cx="565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E552836-0529-444F-B068-363B3988BFB2}"/>
              </a:ext>
            </a:extLst>
          </p:cNvPr>
          <p:cNvSpPr txBox="1"/>
          <p:nvPr/>
        </p:nvSpPr>
        <p:spPr>
          <a:xfrm>
            <a:off x="246000" y="3549567"/>
            <a:ext cx="1170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are 2 </a:t>
            </a:r>
            <a:r>
              <a:rPr lang="it-IT" dirty="0" err="1"/>
              <a:t>microservices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dirty="0" err="1"/>
              <a:t>pong</a:t>
            </a:r>
            <a:r>
              <a:rPr lang="it-IT" dirty="0"/>
              <a:t> service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responds</a:t>
            </a:r>
            <a:r>
              <a:rPr lang="it-IT" dirty="0"/>
              <a:t> to "</a:t>
            </a:r>
            <a:r>
              <a:rPr lang="it-IT" dirty="0" err="1"/>
              <a:t>ping</a:t>
            </a:r>
            <a:r>
              <a:rPr lang="it-IT" dirty="0"/>
              <a:t>" </a:t>
            </a:r>
            <a:r>
              <a:rPr lang="it-IT" dirty="0" err="1"/>
              <a:t>messages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dirty="0" err="1"/>
              <a:t>ping</a:t>
            </a:r>
            <a:r>
              <a:rPr lang="it-IT" dirty="0"/>
              <a:t> service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the "</a:t>
            </a:r>
            <a:r>
              <a:rPr lang="it-IT" dirty="0" err="1"/>
              <a:t>pong</a:t>
            </a:r>
            <a:r>
              <a:rPr lang="it-IT" dirty="0"/>
              <a:t>" micro-service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And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components</a:t>
            </a:r>
            <a:r>
              <a:rPr lang="it-IT" dirty="0"/>
              <a:t>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Config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a </a:t>
            </a:r>
            <a:r>
              <a:rPr lang="it-IT" dirty="0" err="1"/>
              <a:t>centralized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for the 2 </a:t>
            </a:r>
            <a:r>
              <a:rPr lang="it-IT" dirty="0" err="1"/>
              <a:t>microservices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Eureka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hub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a way for the </a:t>
            </a:r>
            <a:r>
              <a:rPr lang="it-IT" dirty="0" err="1"/>
              <a:t>services</a:t>
            </a:r>
            <a:r>
              <a:rPr lang="it-IT" dirty="0"/>
              <a:t> to </a:t>
            </a:r>
            <a:r>
              <a:rPr lang="it-IT" dirty="0" err="1"/>
              <a:t>register</a:t>
            </a:r>
            <a:r>
              <a:rPr lang="it-IT" dirty="0"/>
              <a:t> </a:t>
            </a:r>
            <a:r>
              <a:rPr lang="it-IT" dirty="0" err="1"/>
              <a:t>themselves</a:t>
            </a:r>
            <a:r>
              <a:rPr lang="it-IT" dirty="0"/>
              <a:t> and </a:t>
            </a:r>
            <a:r>
              <a:rPr lang="it-IT" dirty="0" err="1"/>
              <a:t>discover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services</a:t>
            </a:r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F0AA48E-3896-9A4B-B7F4-7178E5E55601}"/>
              </a:ext>
            </a:extLst>
          </p:cNvPr>
          <p:cNvGrpSpPr/>
          <p:nvPr/>
        </p:nvGrpSpPr>
        <p:grpSpPr>
          <a:xfrm>
            <a:off x="4151784" y="1332179"/>
            <a:ext cx="7486711" cy="2976812"/>
            <a:chOff x="1901401" y="1536703"/>
            <a:chExt cx="7486711" cy="2976812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599720F3-1E23-1D4A-B11B-6112C95CEAFA}"/>
                </a:ext>
              </a:extLst>
            </p:cNvPr>
            <p:cNvGrpSpPr/>
            <p:nvPr/>
          </p:nvGrpSpPr>
          <p:grpSpPr>
            <a:xfrm>
              <a:off x="7720218" y="1536703"/>
              <a:ext cx="864096" cy="805986"/>
              <a:chOff x="1877068" y="4276861"/>
              <a:chExt cx="421814" cy="444734"/>
            </a:xfrm>
          </p:grpSpPr>
          <p:sp>
            <p:nvSpPr>
              <p:cNvPr id="40" name="Rettangolo con angoli arrotondati 39">
                <a:extLst>
                  <a:ext uri="{FF2B5EF4-FFF2-40B4-BE49-F238E27FC236}">
                    <a16:creationId xmlns:a16="http://schemas.microsoft.com/office/drawing/2014/main" id="{F86903C0-4682-0045-9FBF-3B6955EE4081}"/>
                  </a:ext>
                </a:extLst>
              </p:cNvPr>
              <p:cNvSpPr/>
              <p:nvPr/>
            </p:nvSpPr>
            <p:spPr>
              <a:xfrm>
                <a:off x="1877068" y="4276861"/>
                <a:ext cx="421814" cy="44473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1" name="Elemento grafico 40">
                <a:extLst>
                  <a:ext uri="{FF2B5EF4-FFF2-40B4-BE49-F238E27FC236}">
                    <a16:creationId xmlns:a16="http://schemas.microsoft.com/office/drawing/2014/main" id="{0AFCEC27-E913-254E-8270-1C5BE6378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37115" y="4351190"/>
                <a:ext cx="280816" cy="296076"/>
              </a:xfrm>
              <a:prstGeom prst="rect">
                <a:avLst/>
              </a:prstGeom>
            </p:spPr>
          </p:pic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1B172BCF-E67E-1249-B376-8CB626C496A6}"/>
                </a:ext>
              </a:extLst>
            </p:cNvPr>
            <p:cNvGrpSpPr/>
            <p:nvPr/>
          </p:nvGrpSpPr>
          <p:grpSpPr>
            <a:xfrm>
              <a:off x="7720218" y="3707529"/>
              <a:ext cx="864096" cy="805986"/>
              <a:chOff x="1877068" y="4276861"/>
              <a:chExt cx="421814" cy="444734"/>
            </a:xfrm>
          </p:grpSpPr>
          <p:sp>
            <p:nvSpPr>
              <p:cNvPr id="38" name="Rettangolo con angoli arrotondati 37">
                <a:extLst>
                  <a:ext uri="{FF2B5EF4-FFF2-40B4-BE49-F238E27FC236}">
                    <a16:creationId xmlns:a16="http://schemas.microsoft.com/office/drawing/2014/main" id="{BE834CDD-DAF6-5E41-BDCA-65B94EEF606C}"/>
                  </a:ext>
                </a:extLst>
              </p:cNvPr>
              <p:cNvSpPr/>
              <p:nvPr/>
            </p:nvSpPr>
            <p:spPr>
              <a:xfrm>
                <a:off x="1877068" y="4276861"/>
                <a:ext cx="421814" cy="44473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9" name="Elemento grafico 38">
                <a:extLst>
                  <a:ext uri="{FF2B5EF4-FFF2-40B4-BE49-F238E27FC236}">
                    <a16:creationId xmlns:a16="http://schemas.microsoft.com/office/drawing/2014/main" id="{8CA1C72F-FF63-704A-8DA2-BA8E86DC5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37115" y="4351190"/>
                <a:ext cx="280816" cy="296076"/>
              </a:xfrm>
              <a:prstGeom prst="rect">
                <a:avLst/>
              </a:prstGeom>
            </p:spPr>
          </p:pic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E7204A30-E0E4-214E-B509-5D294BDF0789}"/>
                </a:ext>
              </a:extLst>
            </p:cNvPr>
            <p:cNvGrpSpPr/>
            <p:nvPr/>
          </p:nvGrpSpPr>
          <p:grpSpPr>
            <a:xfrm>
              <a:off x="2399853" y="2359356"/>
              <a:ext cx="1943142" cy="1340768"/>
              <a:chOff x="1716511" y="2495793"/>
              <a:chExt cx="1943142" cy="1340768"/>
            </a:xfrm>
          </p:grpSpPr>
          <p:pic>
            <p:nvPicPr>
              <p:cNvPr id="36" name="Immagine 35">
                <a:extLst>
                  <a:ext uri="{FF2B5EF4-FFF2-40B4-BE49-F238E27FC236}">
                    <a16:creationId xmlns:a16="http://schemas.microsoft.com/office/drawing/2014/main" id="{F7C26906-D301-D14F-8069-2F204B15C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6511" y="2495793"/>
                <a:ext cx="1943142" cy="1340768"/>
              </a:xfrm>
              <a:prstGeom prst="rect">
                <a:avLst/>
              </a:prstGeom>
            </p:spPr>
          </p:pic>
          <p:sp>
            <p:nvSpPr>
              <p:cNvPr id="37" name="Rettangolo con angoli arrotondati 36">
                <a:extLst>
                  <a:ext uri="{FF2B5EF4-FFF2-40B4-BE49-F238E27FC236}">
                    <a16:creationId xmlns:a16="http://schemas.microsoft.com/office/drawing/2014/main" id="{BE7ABA84-19F7-244B-BEA4-08353760197E}"/>
                  </a:ext>
                </a:extLst>
              </p:cNvPr>
              <p:cNvSpPr/>
              <p:nvPr/>
            </p:nvSpPr>
            <p:spPr>
              <a:xfrm>
                <a:off x="2256034" y="2751384"/>
                <a:ext cx="864096" cy="805986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6C493F2-F085-8145-9D9E-DFE836748C37}"/>
                </a:ext>
              </a:extLst>
            </p:cNvPr>
            <p:cNvGrpSpPr/>
            <p:nvPr/>
          </p:nvGrpSpPr>
          <p:grpSpPr>
            <a:xfrm>
              <a:off x="4882518" y="2371156"/>
              <a:ext cx="1943142" cy="1340768"/>
              <a:chOff x="1716511" y="2495793"/>
              <a:chExt cx="1943142" cy="1340768"/>
            </a:xfrm>
          </p:grpSpPr>
          <p:pic>
            <p:nvPicPr>
              <p:cNvPr id="34" name="Immagine 33">
                <a:extLst>
                  <a:ext uri="{FF2B5EF4-FFF2-40B4-BE49-F238E27FC236}">
                    <a16:creationId xmlns:a16="http://schemas.microsoft.com/office/drawing/2014/main" id="{391A54F7-36DE-C942-8703-F970C4144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6511" y="2495793"/>
                <a:ext cx="1943142" cy="1340768"/>
              </a:xfrm>
              <a:prstGeom prst="rect">
                <a:avLst/>
              </a:prstGeom>
            </p:spPr>
          </p:pic>
          <p:sp>
            <p:nvSpPr>
              <p:cNvPr id="35" name="Rettangolo con angoli arrotondati 34">
                <a:extLst>
                  <a:ext uri="{FF2B5EF4-FFF2-40B4-BE49-F238E27FC236}">
                    <a16:creationId xmlns:a16="http://schemas.microsoft.com/office/drawing/2014/main" id="{16B04DE7-1206-0F49-9E75-19BC247E04F6}"/>
                  </a:ext>
                </a:extLst>
              </p:cNvPr>
              <p:cNvSpPr/>
              <p:nvPr/>
            </p:nvSpPr>
            <p:spPr>
              <a:xfrm>
                <a:off x="2256034" y="2751384"/>
                <a:ext cx="864096" cy="805986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E2969F2-C1BD-3B42-AE15-2936FA95EE59}"/>
                </a:ext>
              </a:extLst>
            </p:cNvPr>
            <p:cNvSpPr txBox="1"/>
            <p:nvPr/>
          </p:nvSpPr>
          <p:spPr>
            <a:xfrm>
              <a:off x="5367607" y="3515458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Eureka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54C69D1-44DD-6948-9A79-170144785991}"/>
                </a:ext>
              </a:extLst>
            </p:cNvPr>
            <p:cNvSpPr txBox="1"/>
            <p:nvPr/>
          </p:nvSpPr>
          <p:spPr>
            <a:xfrm>
              <a:off x="1901401" y="2845074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Config</a:t>
              </a:r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B212A31-70E6-0442-8930-AA6C2EDA55D0}"/>
                </a:ext>
              </a:extLst>
            </p:cNvPr>
            <p:cNvSpPr txBox="1"/>
            <p:nvPr/>
          </p:nvSpPr>
          <p:spPr>
            <a:xfrm>
              <a:off x="8640022" y="3959617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Ping</a:t>
              </a:r>
              <a:endParaRPr lang="it-IT" dirty="0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C7B3D6A-2AC1-6D40-9700-B724458852DF}"/>
                </a:ext>
              </a:extLst>
            </p:cNvPr>
            <p:cNvSpPr txBox="1"/>
            <p:nvPr/>
          </p:nvSpPr>
          <p:spPr>
            <a:xfrm>
              <a:off x="8640022" y="1752175"/>
              <a:ext cx="748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Pong</a:t>
              </a:r>
              <a:endParaRPr lang="it-IT" dirty="0"/>
            </a:p>
          </p:txBody>
        </p: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FDE8EC28-179C-624E-A82B-4284C2B9A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0411" y="2264027"/>
              <a:ext cx="1065749" cy="36272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645FB745-C093-C641-B63D-0476D42B5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0411" y="3420933"/>
              <a:ext cx="1137757" cy="286596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96CA93B-0A8F-954C-A045-7504305D7AD3}"/>
                </a:ext>
              </a:extLst>
            </p:cNvPr>
            <p:cNvSpPr txBox="1"/>
            <p:nvPr/>
          </p:nvSpPr>
          <p:spPr>
            <a:xfrm>
              <a:off x="6634779" y="2120103"/>
              <a:ext cx="6078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 err="1"/>
                <a:t>Register</a:t>
              </a:r>
              <a:endParaRPr lang="it-IT" sz="800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61836EB-A04B-3F4D-B8E1-6EEA4EC77FCF}"/>
                </a:ext>
              </a:extLst>
            </p:cNvPr>
            <p:cNvSpPr txBox="1"/>
            <p:nvPr/>
          </p:nvSpPr>
          <p:spPr>
            <a:xfrm>
              <a:off x="6731744" y="3664303"/>
              <a:ext cx="6078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 err="1"/>
                <a:t>Register</a:t>
              </a:r>
              <a:endParaRPr lang="it-IT" sz="800" dirty="0"/>
            </a:p>
          </p:txBody>
        </p:sp>
        <p:cxnSp>
          <p:nvCxnSpPr>
            <p:cNvPr id="23" name="Connettore 7 22">
              <a:extLst>
                <a:ext uri="{FF2B5EF4-FFF2-40B4-BE49-F238E27FC236}">
                  <a16:creationId xmlns:a16="http://schemas.microsoft.com/office/drawing/2014/main" id="{DD3EA013-5547-2342-8AC1-15A8A10F3AD5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rot="10800000" flipV="1">
              <a:off x="3371424" y="1854116"/>
              <a:ext cx="4098988" cy="505240"/>
            </a:xfrm>
            <a:prstGeom prst="curvedConnector2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7 23">
              <a:extLst>
                <a:ext uri="{FF2B5EF4-FFF2-40B4-BE49-F238E27FC236}">
                  <a16:creationId xmlns:a16="http://schemas.microsoft.com/office/drawing/2014/main" id="{93ECC374-B1F6-3F42-8345-DAA2E321FF99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rot="10800000">
              <a:off x="3371424" y="3700124"/>
              <a:ext cx="4098988" cy="505240"/>
            </a:xfrm>
            <a:prstGeom prst="curvedConnector2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C591BB19-5920-A14A-A01B-6858031AA0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6049" y="3017940"/>
              <a:ext cx="1233847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D5078F7D-97E3-3E40-9E95-8874C6EF8EEB}"/>
                </a:ext>
              </a:extLst>
            </p:cNvPr>
            <p:cNvSpPr txBox="1"/>
            <p:nvPr/>
          </p:nvSpPr>
          <p:spPr>
            <a:xfrm>
              <a:off x="5380459" y="1936841"/>
              <a:ext cx="753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 err="1"/>
                <a:t>Load</a:t>
              </a:r>
              <a:r>
                <a:rPr lang="it-IT" sz="800" dirty="0"/>
                <a:t> </a:t>
              </a:r>
              <a:r>
                <a:rPr lang="it-IT" sz="800" dirty="0" err="1"/>
                <a:t>props</a:t>
              </a:r>
              <a:endParaRPr lang="it-IT" sz="800" dirty="0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6B080D6-9FC8-5341-B312-3CCBF8DAFF62}"/>
                </a:ext>
              </a:extLst>
            </p:cNvPr>
            <p:cNvSpPr txBox="1"/>
            <p:nvPr/>
          </p:nvSpPr>
          <p:spPr>
            <a:xfrm>
              <a:off x="4183220" y="3038130"/>
              <a:ext cx="753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 err="1"/>
                <a:t>Load</a:t>
              </a:r>
              <a:r>
                <a:rPr lang="it-IT" sz="800" dirty="0"/>
                <a:t> </a:t>
              </a:r>
              <a:r>
                <a:rPr lang="it-IT" sz="800" dirty="0" err="1"/>
                <a:t>props</a:t>
              </a:r>
              <a:endParaRPr lang="it-IT" sz="800" dirty="0"/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FCFD2214-57E5-3D4B-BD3F-F49F313E3D45}"/>
                </a:ext>
              </a:extLst>
            </p:cNvPr>
            <p:cNvSpPr txBox="1"/>
            <p:nvPr/>
          </p:nvSpPr>
          <p:spPr>
            <a:xfrm>
              <a:off x="5342268" y="4188545"/>
              <a:ext cx="753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 err="1"/>
                <a:t>Load</a:t>
              </a:r>
              <a:r>
                <a:rPr lang="it-IT" sz="800" dirty="0"/>
                <a:t> </a:t>
              </a:r>
              <a:r>
                <a:rPr lang="it-IT" sz="800" dirty="0" err="1"/>
                <a:t>props</a:t>
              </a:r>
              <a:endParaRPr lang="it-IT" sz="800" dirty="0"/>
            </a:p>
          </p:txBody>
        </p:sp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30F1A49C-FEAF-4940-AB1B-30A89B4A98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3703" y="2485941"/>
              <a:ext cx="1" cy="107530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855CFFDB-5ADA-C54A-ABDA-B6D2F1BD9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5899" y="3038131"/>
              <a:ext cx="1700341" cy="3509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4684465A-AD28-2648-9331-E72CAFF355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779" y="2712021"/>
              <a:ext cx="1621461" cy="1751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CCEAA773-CF93-2245-ACE7-E15FD11B4A02}"/>
                </a:ext>
              </a:extLst>
            </p:cNvPr>
            <p:cNvSpPr txBox="1"/>
            <p:nvPr/>
          </p:nvSpPr>
          <p:spPr>
            <a:xfrm>
              <a:off x="8417819" y="2917550"/>
              <a:ext cx="3754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/>
                <a:t>Call</a:t>
              </a: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F20134CA-7738-5041-8DE0-26BA270D56CC}"/>
                </a:ext>
              </a:extLst>
            </p:cNvPr>
            <p:cNvSpPr txBox="1"/>
            <p:nvPr/>
          </p:nvSpPr>
          <p:spPr>
            <a:xfrm>
              <a:off x="7066424" y="2892723"/>
              <a:ext cx="6864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 err="1"/>
                <a:t>Discovery</a:t>
              </a:r>
              <a:endParaRPr lang="it-IT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58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4">
            <a:extLst>
              <a:ext uri="{FF2B5EF4-FFF2-40B4-BE49-F238E27FC236}">
                <a16:creationId xmlns:a16="http://schemas.microsoft.com/office/drawing/2014/main" id="{744B7BA1-1D18-FE43-9ABF-E5A3B183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35868"/>
            <a:ext cx="10585176" cy="1104900"/>
          </a:xfrm>
        </p:spPr>
        <p:txBody>
          <a:bodyPr/>
          <a:lstStyle/>
          <a:p>
            <a:r>
              <a:rPr lang="it-IT" sz="3000" dirty="0" err="1">
                <a:solidFill>
                  <a:schemeClr val="accent5"/>
                </a:solidFill>
                <a:latin typeface="+mn-lt"/>
              </a:rPr>
              <a:t>What</a:t>
            </a:r>
            <a:r>
              <a:rPr lang="it-IT" sz="3000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it-IT" sz="3000" dirty="0" err="1">
                <a:solidFill>
                  <a:schemeClr val="accent5"/>
                </a:solidFill>
                <a:latin typeface="+mn-lt"/>
              </a:rPr>
              <a:t>is</a:t>
            </a:r>
            <a:r>
              <a:rPr lang="it-IT" sz="3000" dirty="0">
                <a:solidFill>
                  <a:schemeClr val="accent5"/>
                </a:solidFill>
                <a:latin typeface="+mn-lt"/>
              </a:rPr>
              <a:t> a </a:t>
            </a:r>
            <a:r>
              <a:rPr lang="it-IT" sz="3000" dirty="0" err="1">
                <a:solidFill>
                  <a:schemeClr val="accent5"/>
                </a:solidFill>
                <a:latin typeface="+mn-lt"/>
              </a:rPr>
              <a:t>microservice</a:t>
            </a:r>
            <a:r>
              <a:rPr lang="it-IT" sz="3000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it-IT" sz="3000" dirty="0" err="1">
                <a:solidFill>
                  <a:schemeClr val="accent5"/>
                </a:solidFill>
                <a:latin typeface="+mn-lt"/>
              </a:rPr>
              <a:t>architecture</a:t>
            </a:r>
            <a:r>
              <a:rPr lang="it-IT" sz="3000" dirty="0">
                <a:solidFill>
                  <a:schemeClr val="accent5"/>
                </a:solidFill>
                <a:latin typeface="+mn-lt"/>
              </a:rPr>
              <a:t>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3</a:t>
            </a:fld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2AD3BF1-9A2D-2D42-A341-D779B28799A9}"/>
              </a:ext>
            </a:extLst>
          </p:cNvPr>
          <p:cNvGrpSpPr/>
          <p:nvPr/>
        </p:nvGrpSpPr>
        <p:grpSpPr>
          <a:xfrm>
            <a:off x="572708" y="1340768"/>
            <a:ext cx="6977570" cy="2400658"/>
            <a:chOff x="572708" y="1340768"/>
            <a:chExt cx="6977570" cy="2400658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8DB483B-691A-D743-8814-E4FCCF2972E5}"/>
                </a:ext>
              </a:extLst>
            </p:cNvPr>
            <p:cNvSpPr txBox="1"/>
            <p:nvPr/>
          </p:nvSpPr>
          <p:spPr>
            <a:xfrm>
              <a:off x="1271464" y="1613833"/>
              <a:ext cx="576064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/>
                <a:t>… the </a:t>
              </a:r>
              <a:r>
                <a:rPr lang="it-IT" i="1" dirty="0" err="1"/>
                <a:t>microservice</a:t>
              </a:r>
              <a:r>
                <a:rPr lang="it-IT" i="1" dirty="0"/>
                <a:t> </a:t>
              </a:r>
              <a:r>
                <a:rPr lang="it-IT" i="1" dirty="0" err="1"/>
                <a:t>architectural</a:t>
              </a:r>
              <a:r>
                <a:rPr lang="it-IT" i="1" dirty="0"/>
                <a:t> style </a:t>
              </a:r>
              <a:r>
                <a:rPr lang="it-IT" i="1" dirty="0" err="1"/>
                <a:t>is</a:t>
              </a:r>
              <a:r>
                <a:rPr lang="it-IT" i="1" dirty="0"/>
                <a:t> an </a:t>
              </a:r>
              <a:r>
                <a:rPr lang="it-IT" i="1" dirty="0" err="1"/>
                <a:t>approach</a:t>
              </a:r>
              <a:r>
                <a:rPr lang="it-IT" i="1" dirty="0"/>
                <a:t> to </a:t>
              </a:r>
              <a:r>
                <a:rPr lang="it-IT" i="1" dirty="0" err="1"/>
                <a:t>developing</a:t>
              </a:r>
              <a:r>
                <a:rPr lang="it-IT" i="1" dirty="0"/>
                <a:t> a single </a:t>
              </a:r>
              <a:r>
                <a:rPr lang="it-IT" i="1" dirty="0" err="1"/>
                <a:t>application</a:t>
              </a:r>
              <a:r>
                <a:rPr lang="it-IT" i="1" dirty="0"/>
                <a:t> </a:t>
              </a:r>
              <a:r>
                <a:rPr lang="it-IT" i="1" dirty="0" err="1"/>
                <a:t>as</a:t>
              </a:r>
              <a:r>
                <a:rPr lang="it-IT" i="1" dirty="0"/>
                <a:t> a suite of small </a:t>
              </a:r>
              <a:r>
                <a:rPr lang="it-IT" i="1" dirty="0" err="1"/>
                <a:t>services</a:t>
              </a:r>
              <a:r>
                <a:rPr lang="it-IT" i="1" dirty="0"/>
                <a:t>, </a:t>
              </a:r>
              <a:r>
                <a:rPr lang="it-IT" i="1" dirty="0" err="1"/>
                <a:t>each</a:t>
              </a:r>
              <a:r>
                <a:rPr lang="it-IT" i="1" dirty="0"/>
                <a:t> </a:t>
              </a:r>
              <a:r>
                <a:rPr lang="it-IT" i="1" dirty="0" err="1"/>
                <a:t>running</a:t>
              </a:r>
              <a:r>
                <a:rPr lang="it-IT" i="1" dirty="0"/>
                <a:t> in </a:t>
              </a:r>
              <a:r>
                <a:rPr lang="it-IT" i="1" dirty="0" err="1"/>
                <a:t>its</a:t>
              </a:r>
              <a:r>
                <a:rPr lang="it-IT" i="1" dirty="0"/>
                <a:t> </a:t>
              </a:r>
              <a:r>
                <a:rPr lang="it-IT" i="1" dirty="0" err="1"/>
                <a:t>own</a:t>
              </a:r>
              <a:r>
                <a:rPr lang="it-IT" i="1" dirty="0"/>
                <a:t> </a:t>
              </a:r>
              <a:r>
                <a:rPr lang="it-IT" i="1" dirty="0" err="1"/>
                <a:t>process</a:t>
              </a:r>
              <a:r>
                <a:rPr lang="it-IT" i="1" dirty="0"/>
                <a:t> and </a:t>
              </a:r>
              <a:r>
                <a:rPr lang="it-IT" i="1" dirty="0" err="1"/>
                <a:t>communicating</a:t>
              </a:r>
              <a:r>
                <a:rPr lang="it-IT" i="1" dirty="0"/>
                <a:t> with </a:t>
              </a:r>
              <a:r>
                <a:rPr lang="it-IT" i="1" dirty="0" err="1"/>
                <a:t>lightweight</a:t>
              </a:r>
              <a:r>
                <a:rPr lang="it-IT" i="1" dirty="0"/>
                <a:t> </a:t>
              </a:r>
              <a:r>
                <a:rPr lang="it-IT" i="1" dirty="0" err="1"/>
                <a:t>mechanisms</a:t>
              </a:r>
              <a:r>
                <a:rPr lang="it-IT" i="1" dirty="0"/>
                <a:t>, </a:t>
              </a:r>
              <a:r>
                <a:rPr lang="it-IT" i="1" dirty="0" err="1"/>
                <a:t>often</a:t>
              </a:r>
              <a:r>
                <a:rPr lang="it-IT" i="1" dirty="0"/>
                <a:t> an HTTP </a:t>
              </a:r>
              <a:r>
                <a:rPr lang="it-IT" i="1" dirty="0" err="1"/>
                <a:t>resource</a:t>
              </a:r>
              <a:r>
                <a:rPr lang="it-IT" i="1" dirty="0"/>
                <a:t> API .</a:t>
              </a:r>
            </a:p>
            <a:p>
              <a:endParaRPr lang="it-IT" i="1" dirty="0"/>
            </a:p>
            <a:p>
              <a:r>
                <a:rPr lang="it-IT" i="1" dirty="0"/>
                <a:t>	- Martin </a:t>
              </a:r>
              <a:r>
                <a:rPr lang="it-IT" i="1" dirty="0" err="1"/>
                <a:t>Fowler</a:t>
              </a:r>
              <a:endParaRPr lang="it-IT" i="1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8DB7ABF-386C-1D43-9CA6-962ED5E489C3}"/>
                </a:ext>
              </a:extLst>
            </p:cNvPr>
            <p:cNvSpPr txBox="1"/>
            <p:nvPr/>
          </p:nvSpPr>
          <p:spPr>
            <a:xfrm>
              <a:off x="572708" y="1340768"/>
              <a:ext cx="734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7200" i="1" dirty="0">
                  <a:latin typeface="+mj-lt"/>
                  <a:ea typeface="Ayuthaya" pitchFamily="2" charset="-34"/>
                  <a:cs typeface="Ayuthaya" pitchFamily="2" charset="-34"/>
                </a:rPr>
                <a:t>"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A9E59A8D-AC5E-054A-A724-62D67F064641}"/>
                </a:ext>
              </a:extLst>
            </p:cNvPr>
            <p:cNvSpPr txBox="1"/>
            <p:nvPr/>
          </p:nvSpPr>
          <p:spPr>
            <a:xfrm>
              <a:off x="6816080" y="2541097"/>
              <a:ext cx="734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7200" i="1" dirty="0">
                  <a:latin typeface="+mj-lt"/>
                  <a:ea typeface="Ayuthaya" pitchFamily="2" charset="-34"/>
                  <a:cs typeface="Ayuthaya" pitchFamily="2" charset="-34"/>
                </a:rPr>
                <a:t>"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E3DB580-F3D6-5B4E-BC62-15C83F29F1C6}"/>
              </a:ext>
            </a:extLst>
          </p:cNvPr>
          <p:cNvGrpSpPr/>
          <p:nvPr/>
        </p:nvGrpSpPr>
        <p:grpSpPr>
          <a:xfrm>
            <a:off x="939807" y="1851133"/>
            <a:ext cx="9974420" cy="3163749"/>
            <a:chOff x="939807" y="1851133"/>
            <a:chExt cx="9974420" cy="3163749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776B12-539D-014A-952D-8AA42A510562}"/>
                </a:ext>
              </a:extLst>
            </p:cNvPr>
            <p:cNvSpPr txBox="1"/>
            <p:nvPr/>
          </p:nvSpPr>
          <p:spPr>
            <a:xfrm>
              <a:off x="939807" y="4368551"/>
              <a:ext cx="99588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"</a:t>
              </a:r>
              <a:r>
                <a:rPr lang="it-IT" dirty="0" err="1"/>
                <a:t>Microservice</a:t>
              </a:r>
              <a:r>
                <a:rPr lang="it-IT" dirty="0"/>
                <a:t> </a:t>
              </a:r>
              <a:r>
                <a:rPr lang="it-IT" dirty="0" err="1"/>
                <a:t>architecture</a:t>
              </a:r>
              <a:r>
                <a:rPr lang="it-IT" dirty="0"/>
                <a:t>" </a:t>
              </a:r>
              <a:r>
                <a:rPr lang="it-IT" dirty="0" err="1"/>
                <a:t>is</a:t>
              </a:r>
              <a:r>
                <a:rPr lang="it-IT" dirty="0"/>
                <a:t> </a:t>
              </a:r>
              <a:r>
                <a:rPr lang="it-IT" dirty="0" err="1"/>
                <a:t>concept</a:t>
              </a:r>
              <a:r>
                <a:rPr lang="it-IT" dirty="0"/>
                <a:t>, </a:t>
              </a:r>
              <a:r>
                <a:rPr lang="it-IT" dirty="0" err="1"/>
                <a:t>but</a:t>
              </a:r>
              <a:r>
                <a:rPr lang="it-IT" dirty="0"/>
                <a:t> </a:t>
              </a:r>
              <a:r>
                <a:rPr lang="it-IT" dirty="0" err="1"/>
                <a:t>there</a:t>
              </a:r>
              <a:r>
                <a:rPr lang="it-IT" dirty="0"/>
                <a:t> are </a:t>
              </a:r>
              <a:r>
                <a:rPr lang="it-IT" dirty="0" err="1"/>
                <a:t>characteristics</a:t>
              </a:r>
              <a:r>
                <a:rPr lang="it-IT" dirty="0"/>
                <a:t> </a:t>
              </a:r>
              <a:r>
                <a:rPr lang="it-IT" dirty="0" err="1"/>
                <a:t>that</a:t>
              </a:r>
              <a:r>
                <a:rPr lang="it-IT" dirty="0"/>
                <a:t> </a:t>
              </a:r>
              <a:r>
                <a:rPr lang="it-IT" dirty="0" err="1"/>
                <a:t>helps</a:t>
              </a:r>
              <a:r>
                <a:rPr lang="it-IT" dirty="0"/>
                <a:t> to </a:t>
              </a:r>
              <a:r>
                <a:rPr lang="it-IT" dirty="0" err="1"/>
                <a:t>describe</a:t>
              </a:r>
              <a:r>
                <a:rPr lang="it-IT" dirty="0"/>
                <a:t> </a:t>
              </a:r>
              <a:r>
                <a:rPr lang="it-IT" dirty="0" err="1"/>
                <a:t>this</a:t>
              </a:r>
              <a:r>
                <a:rPr lang="it-IT" dirty="0"/>
                <a:t> </a:t>
              </a:r>
              <a:r>
                <a:rPr lang="it-IT" dirty="0" err="1"/>
                <a:t>type</a:t>
              </a:r>
              <a:r>
                <a:rPr lang="it-IT" dirty="0"/>
                <a:t> of </a:t>
              </a:r>
              <a:r>
                <a:rPr lang="it-IT" dirty="0" err="1"/>
                <a:t>architecture</a:t>
              </a:r>
              <a:r>
                <a:rPr lang="it-IT" dirty="0"/>
                <a:t>.</a:t>
              </a:r>
            </a:p>
          </p:txBody>
        </p:sp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45D26CE6-E378-AC42-AA63-CFF22E804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36360" y="1851133"/>
              <a:ext cx="1577867" cy="1577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84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30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067881B-B271-5148-81A9-B32344D352E6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8C06B5C2-44FA-E147-9C5D-0BCBB2BF23B0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balancing</a:t>
            </a:r>
            <a:r>
              <a:rPr lang="it-IT" dirty="0"/>
              <a:t> - Eureka server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ACAE016-0601-2E44-B516-8DA9D0FE9E10}"/>
              </a:ext>
            </a:extLst>
          </p:cNvPr>
          <p:cNvSpPr txBox="1"/>
          <p:nvPr/>
        </p:nvSpPr>
        <p:spPr>
          <a:xfrm>
            <a:off x="291471" y="1773160"/>
            <a:ext cx="117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Eureka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b="1" dirty="0"/>
              <a:t>REST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service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locating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for the </a:t>
            </a:r>
            <a:r>
              <a:rPr lang="it-IT" dirty="0" err="1"/>
              <a:t>purpose</a:t>
            </a:r>
            <a:r>
              <a:rPr lang="it-IT" dirty="0"/>
              <a:t> of </a:t>
            </a:r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balancing</a:t>
            </a:r>
            <a:r>
              <a:rPr lang="it-IT" dirty="0"/>
              <a:t> and </a:t>
            </a:r>
            <a:r>
              <a:rPr lang="it-IT" dirty="0" err="1"/>
              <a:t>failover</a:t>
            </a:r>
            <a:r>
              <a:rPr lang="it-IT" dirty="0"/>
              <a:t> of middle-</a:t>
            </a:r>
            <a:r>
              <a:rPr lang="it-IT" dirty="0" err="1"/>
              <a:t>tier</a:t>
            </a:r>
            <a:r>
              <a:rPr lang="it-IT" dirty="0"/>
              <a:t> </a:t>
            </a:r>
            <a:r>
              <a:rPr lang="it-IT" dirty="0" err="1"/>
              <a:t>servers</a:t>
            </a:r>
            <a:r>
              <a:rPr lang="it-IT" dirty="0"/>
              <a:t>.</a:t>
            </a:r>
          </a:p>
          <a:p>
            <a:r>
              <a:rPr lang="it-IT" dirty="0"/>
              <a:t>The client </a:t>
            </a:r>
            <a:r>
              <a:rPr lang="it-IT" dirty="0" err="1"/>
              <a:t>provided</a:t>
            </a:r>
            <a:r>
              <a:rPr lang="it-IT" dirty="0"/>
              <a:t> to </a:t>
            </a:r>
            <a:r>
              <a:rPr lang="it-IT" dirty="0" err="1"/>
              <a:t>consume</a:t>
            </a:r>
            <a:r>
              <a:rPr lang="it-IT" dirty="0"/>
              <a:t> Eureka service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built</a:t>
            </a:r>
            <a:r>
              <a:rPr lang="it-IT" dirty="0"/>
              <a:t>-in </a:t>
            </a:r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basic</a:t>
            </a:r>
            <a:r>
              <a:rPr lang="it-IT" dirty="0"/>
              <a:t> round-</a:t>
            </a:r>
            <a:r>
              <a:rPr lang="it-IT" dirty="0" err="1"/>
              <a:t>robin</a:t>
            </a:r>
            <a:r>
              <a:rPr lang="it-IT" dirty="0"/>
              <a:t> </a:t>
            </a:r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balancing</a:t>
            </a:r>
            <a:r>
              <a:rPr lang="it-IT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ECB701-BE86-3B4F-8BE6-EF0EF3E99348}"/>
              </a:ext>
            </a:extLst>
          </p:cNvPr>
          <p:cNvSpPr txBox="1"/>
          <p:nvPr/>
        </p:nvSpPr>
        <p:spPr>
          <a:xfrm>
            <a:off x="291471" y="5001048"/>
            <a:ext cx="117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Services </a:t>
            </a:r>
            <a:r>
              <a:rPr lang="it-IT" b="1" dirty="0" err="1"/>
              <a:t>register</a:t>
            </a:r>
            <a:r>
              <a:rPr lang="it-IT" dirty="0"/>
              <a:t> with Eureka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 </a:t>
            </a:r>
            <a:r>
              <a:rPr lang="it-IT" b="1" dirty="0" err="1"/>
              <a:t>heartbeats</a:t>
            </a:r>
            <a:r>
              <a:rPr lang="it-IT" dirty="0"/>
              <a:t> to </a:t>
            </a:r>
            <a:r>
              <a:rPr lang="it-IT" dirty="0" err="1"/>
              <a:t>renew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leases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30 </a:t>
            </a:r>
            <a:r>
              <a:rPr lang="it-IT" dirty="0" err="1"/>
              <a:t>seconds</a:t>
            </a:r>
            <a:r>
              <a:rPr lang="it-IT" dirty="0"/>
              <a:t>. </a:t>
            </a:r>
            <a:r>
              <a:rPr lang="it-IT" dirty="0" err="1"/>
              <a:t>If</a:t>
            </a:r>
            <a:r>
              <a:rPr lang="it-IT" dirty="0"/>
              <a:t> the client </a:t>
            </a:r>
            <a:r>
              <a:rPr lang="it-IT" dirty="0" err="1"/>
              <a:t>cannot</a:t>
            </a:r>
            <a:r>
              <a:rPr lang="it-IT" dirty="0"/>
              <a:t> </a:t>
            </a:r>
            <a:r>
              <a:rPr lang="it-IT" dirty="0" err="1"/>
              <a:t>renew</a:t>
            </a:r>
            <a:r>
              <a:rPr lang="it-IT" dirty="0"/>
              <a:t> the </a:t>
            </a:r>
            <a:r>
              <a:rPr lang="it-IT" dirty="0" err="1"/>
              <a:t>lease</a:t>
            </a:r>
            <a:r>
              <a:rPr lang="it-IT" dirty="0"/>
              <a:t> for a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times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out of the server </a:t>
            </a:r>
            <a:r>
              <a:rPr lang="it-IT" dirty="0" err="1"/>
              <a:t>registry</a:t>
            </a:r>
            <a:r>
              <a:rPr lang="it-IT" dirty="0"/>
              <a:t> in </a:t>
            </a:r>
            <a:r>
              <a:rPr lang="it-IT" dirty="0" err="1"/>
              <a:t>about</a:t>
            </a:r>
            <a:r>
              <a:rPr lang="it-IT" dirty="0"/>
              <a:t> 90 </a:t>
            </a:r>
            <a:r>
              <a:rPr lang="it-IT" dirty="0" err="1"/>
              <a:t>seconds</a:t>
            </a:r>
            <a:r>
              <a:rPr lang="it-IT" dirty="0"/>
              <a:t>. The clients can look up the </a:t>
            </a:r>
            <a:r>
              <a:rPr lang="it-IT" b="1" dirty="0" err="1"/>
              <a:t>registry</a:t>
            </a:r>
            <a:r>
              <a:rPr lang="it-IT" dirty="0"/>
              <a:t> information (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30 </a:t>
            </a:r>
            <a:r>
              <a:rPr lang="it-IT" dirty="0" err="1"/>
              <a:t>seconds</a:t>
            </a:r>
            <a:r>
              <a:rPr lang="it-IT" dirty="0"/>
              <a:t>) to locate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and </a:t>
            </a:r>
            <a:r>
              <a:rPr lang="it-IT" dirty="0" err="1"/>
              <a:t>make</a:t>
            </a:r>
            <a:r>
              <a:rPr lang="it-IT" dirty="0"/>
              <a:t> remote </a:t>
            </a:r>
            <a:r>
              <a:rPr lang="it-IT" dirty="0" err="1"/>
              <a:t>calls</a:t>
            </a:r>
            <a:r>
              <a:rPr lang="it-IT" dirty="0"/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8BEC45-5605-7F43-BE63-C22E3915F23E}"/>
              </a:ext>
            </a:extLst>
          </p:cNvPr>
          <p:cNvSpPr txBox="1"/>
          <p:nvPr/>
        </p:nvSpPr>
        <p:spPr>
          <a:xfrm>
            <a:off x="291471" y="3014937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the </a:t>
            </a:r>
            <a:r>
              <a:rPr lang="it-IT" b="1" dirty="0" err="1"/>
              <a:t>need</a:t>
            </a:r>
            <a:r>
              <a:rPr lang="it-IT" b="1" dirty="0"/>
              <a:t> for Eureka?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D000A4-943E-BC43-9C3E-E24165A5218C}"/>
              </a:ext>
            </a:extLst>
          </p:cNvPr>
          <p:cNvSpPr txBox="1"/>
          <p:nvPr/>
        </p:nvSpPr>
        <p:spPr>
          <a:xfrm>
            <a:off x="291471" y="3389939"/>
            <a:ext cx="117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a </a:t>
            </a:r>
            <a:r>
              <a:rPr lang="it-IT" dirty="0" err="1"/>
              <a:t>distributed</a:t>
            </a:r>
            <a:r>
              <a:rPr lang="it-IT" dirty="0"/>
              <a:t> and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can’t</a:t>
            </a:r>
            <a:r>
              <a:rPr lang="it-IT" dirty="0"/>
              <a:t> use the </a:t>
            </a:r>
            <a:r>
              <a:rPr lang="it-IT" dirty="0" err="1"/>
              <a:t>traditional</a:t>
            </a:r>
            <a:r>
              <a:rPr lang="it-IT" dirty="0"/>
              <a:t> </a:t>
            </a:r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balancers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works</a:t>
            </a:r>
            <a:r>
              <a:rPr lang="it-IT" dirty="0"/>
              <a:t> with </a:t>
            </a:r>
            <a:r>
              <a:rPr lang="it-IT" dirty="0" err="1"/>
              <a:t>servers</a:t>
            </a:r>
            <a:r>
              <a:rPr lang="it-IT" dirty="0"/>
              <a:t> with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IP </a:t>
            </a:r>
            <a:r>
              <a:rPr lang="it-IT" dirty="0" err="1"/>
              <a:t>addresses</a:t>
            </a:r>
            <a:r>
              <a:rPr lang="it-IT" dirty="0"/>
              <a:t> and </a:t>
            </a:r>
            <a:r>
              <a:rPr lang="it-IT" dirty="0" err="1"/>
              <a:t>host</a:t>
            </a:r>
            <a:r>
              <a:rPr lang="it-IT" dirty="0"/>
              <a:t> </a:t>
            </a:r>
            <a:r>
              <a:rPr lang="it-IT" dirty="0" err="1"/>
              <a:t>names</a:t>
            </a:r>
            <a:r>
              <a:rPr lang="it-IT" dirty="0"/>
              <a:t>. </a:t>
            </a:r>
          </a:p>
          <a:p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balancing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more </a:t>
            </a:r>
            <a:r>
              <a:rPr lang="it-IT" dirty="0" err="1"/>
              <a:t>sophistication</a:t>
            </a:r>
            <a:r>
              <a:rPr lang="it-IT" dirty="0"/>
              <a:t> in </a:t>
            </a:r>
            <a:r>
              <a:rPr lang="it-IT" dirty="0" err="1"/>
              <a:t>registering</a:t>
            </a:r>
            <a:r>
              <a:rPr lang="it-IT" dirty="0"/>
              <a:t> and de-</a:t>
            </a:r>
            <a:r>
              <a:rPr lang="it-IT" dirty="0" err="1"/>
              <a:t>registering</a:t>
            </a:r>
            <a:r>
              <a:rPr lang="it-IT" dirty="0"/>
              <a:t> </a:t>
            </a:r>
            <a:r>
              <a:rPr lang="it-IT" dirty="0" err="1"/>
              <a:t>servers</a:t>
            </a:r>
            <a:r>
              <a:rPr lang="it-IT" dirty="0"/>
              <a:t> with </a:t>
            </a:r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balancer</a:t>
            </a:r>
            <a:r>
              <a:rPr lang="it-IT" dirty="0"/>
              <a:t> on the </a:t>
            </a:r>
            <a:r>
              <a:rPr lang="it-IT" dirty="0" err="1"/>
              <a:t>fly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03A284-1B09-E448-949F-0F3E064F98F5}"/>
              </a:ext>
            </a:extLst>
          </p:cNvPr>
          <p:cNvSpPr txBox="1"/>
          <p:nvPr/>
        </p:nvSpPr>
        <p:spPr>
          <a:xfrm>
            <a:off x="291471" y="137657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Eureka?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F4C45B-A566-C149-BD79-16104247AFBF}"/>
              </a:ext>
            </a:extLst>
          </p:cNvPr>
          <p:cNvSpPr txBox="1"/>
          <p:nvPr/>
        </p:nvSpPr>
        <p:spPr>
          <a:xfrm>
            <a:off x="291471" y="4631716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How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works</a:t>
            </a:r>
            <a:r>
              <a:rPr lang="it-IT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487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31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694A2F4-EAF5-3F45-9C30-B0390962CA14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0192A6D-195C-6649-B48C-15FD0CA0BA59}"/>
              </a:ext>
            </a:extLst>
          </p:cNvPr>
          <p:cNvSpPr txBox="1"/>
          <p:nvPr/>
        </p:nvSpPr>
        <p:spPr>
          <a:xfrm>
            <a:off x="291471" y="1484784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Eureka high </a:t>
            </a:r>
            <a:r>
              <a:rPr lang="it-IT" b="1" dirty="0" err="1"/>
              <a:t>level</a:t>
            </a:r>
            <a:r>
              <a:rPr lang="it-IT" b="1" dirty="0"/>
              <a:t> </a:t>
            </a:r>
            <a:r>
              <a:rPr lang="it-IT" b="1" dirty="0" err="1"/>
              <a:t>architecture</a:t>
            </a:r>
            <a:endParaRPr lang="it-IT" b="1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300F2CE8-2D9A-B040-9073-C1FAF3466313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balancing</a:t>
            </a:r>
            <a:r>
              <a:rPr lang="it-IT" dirty="0"/>
              <a:t> - Eureka server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9046118-A6CE-D540-8732-B3C052A9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836712"/>
            <a:ext cx="6179994" cy="453650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E03D45-BE25-624C-9EF7-6506CF79EEE0}"/>
              </a:ext>
            </a:extLst>
          </p:cNvPr>
          <p:cNvSpPr txBox="1"/>
          <p:nvPr/>
        </p:nvSpPr>
        <p:spPr>
          <a:xfrm>
            <a:off x="291471" y="2006721"/>
            <a:ext cx="54444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depicts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Eureka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deployed</a:t>
            </a:r>
            <a:r>
              <a:rPr lang="it-IT" dirty="0"/>
              <a:t> and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 </a:t>
            </a:r>
            <a:r>
              <a:rPr lang="it-IT" b="1" dirty="0" err="1"/>
              <a:t>one</a:t>
            </a:r>
            <a:r>
              <a:rPr lang="it-IT" dirty="0"/>
              <a:t> eureka cluster per </a:t>
            </a:r>
            <a:r>
              <a:rPr lang="it-IT" b="1" dirty="0" err="1"/>
              <a:t>region</a:t>
            </a:r>
            <a:r>
              <a:rPr lang="it-IT" dirty="0"/>
              <a:t> 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instances</a:t>
            </a:r>
            <a:r>
              <a:rPr lang="it-IT" dirty="0"/>
              <a:t> in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.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least</a:t>
            </a:r>
            <a:r>
              <a:rPr lang="it-IT" dirty="0"/>
              <a:t> </a:t>
            </a:r>
            <a:r>
              <a:rPr lang="it-IT" b="1" dirty="0" err="1"/>
              <a:t>one</a:t>
            </a:r>
            <a:r>
              <a:rPr lang="it-IT" dirty="0"/>
              <a:t> eureka server per </a:t>
            </a:r>
            <a:r>
              <a:rPr lang="it-IT" b="1" dirty="0"/>
              <a:t>zone</a:t>
            </a:r>
            <a:r>
              <a:rPr lang="it-IT" dirty="0"/>
              <a:t> to </a:t>
            </a:r>
            <a:r>
              <a:rPr lang="it-IT" dirty="0" err="1"/>
              <a:t>handle</a:t>
            </a:r>
            <a:r>
              <a:rPr lang="it-IT" dirty="0"/>
              <a:t> zone </a:t>
            </a:r>
            <a:r>
              <a:rPr lang="it-IT" dirty="0" err="1"/>
              <a:t>failures</a:t>
            </a:r>
            <a:r>
              <a:rPr lang="it-IT" dirty="0"/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1C28EF1-ED59-204C-84D7-A7748687AF0A}"/>
              </a:ext>
            </a:extLst>
          </p:cNvPr>
          <p:cNvSpPr txBox="1"/>
          <p:nvPr/>
        </p:nvSpPr>
        <p:spPr>
          <a:xfrm>
            <a:off x="291471" y="4138459"/>
            <a:ext cx="117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anything</a:t>
            </a:r>
            <a:r>
              <a:rPr lang="it-IT" dirty="0"/>
              <a:t> 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use Eureka to </a:t>
            </a:r>
            <a:r>
              <a:rPr lang="it-IT" dirty="0" err="1"/>
              <a:t>obtain</a:t>
            </a:r>
            <a:r>
              <a:rPr lang="it-IT" dirty="0"/>
              <a:t> the </a:t>
            </a:r>
          </a:p>
          <a:p>
            <a:r>
              <a:rPr lang="it-IT" dirty="0"/>
              <a:t>target server </a:t>
            </a:r>
            <a:r>
              <a:rPr lang="it-IT" dirty="0" err="1"/>
              <a:t>address</a:t>
            </a:r>
            <a:r>
              <a:rPr lang="it-IT" dirty="0"/>
              <a:t> and use </a:t>
            </a:r>
            <a:r>
              <a:rPr lang="it-IT" dirty="0" err="1"/>
              <a:t>protocols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thrift</a:t>
            </a:r>
            <a:r>
              <a:rPr lang="it-IT" dirty="0"/>
              <a:t>, http(</a:t>
            </a:r>
            <a:r>
              <a:rPr lang="it-IT" dirty="0" err="1"/>
              <a:t>s</a:t>
            </a:r>
            <a:r>
              <a:rPr lang="it-IT" dirty="0"/>
              <a:t>) or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RPC </a:t>
            </a:r>
            <a:r>
              <a:rPr lang="it-IT" dirty="0" err="1"/>
              <a:t>mechanisms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1B2BBD8-F6C3-2945-A1FB-70D8BA6855C3}"/>
              </a:ext>
            </a:extLst>
          </p:cNvPr>
          <p:cNvSpPr txBox="1"/>
          <p:nvPr/>
        </p:nvSpPr>
        <p:spPr>
          <a:xfrm>
            <a:off x="291471" y="5248822"/>
            <a:ext cx="117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b="1" dirty="0"/>
              <a:t>non-Java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choice</a:t>
            </a:r>
            <a:r>
              <a:rPr lang="it-IT" dirty="0"/>
              <a:t> of </a:t>
            </a:r>
            <a:r>
              <a:rPr lang="it-IT" dirty="0" err="1"/>
              <a:t>implementing</a:t>
            </a:r>
            <a:r>
              <a:rPr lang="it-IT" dirty="0"/>
              <a:t> the client part of eureka in the </a:t>
            </a:r>
            <a:r>
              <a:rPr lang="it-IT" dirty="0" err="1"/>
              <a:t>language</a:t>
            </a:r>
            <a:r>
              <a:rPr lang="it-IT" dirty="0"/>
              <a:t> of the service or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run</a:t>
            </a:r>
            <a:r>
              <a:rPr lang="it-IT" dirty="0"/>
              <a:t> a "side car"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essentially</a:t>
            </a:r>
            <a:r>
              <a:rPr lang="it-IT" dirty="0"/>
              <a:t> a Java </a:t>
            </a:r>
            <a:r>
              <a:rPr lang="it-IT" dirty="0" err="1"/>
              <a:t>application</a:t>
            </a:r>
            <a:r>
              <a:rPr lang="it-IT" dirty="0"/>
              <a:t> with an </a:t>
            </a:r>
            <a:r>
              <a:rPr lang="it-IT" dirty="0" err="1"/>
              <a:t>embedded</a:t>
            </a:r>
            <a:r>
              <a:rPr lang="it-IT" dirty="0"/>
              <a:t> eureka client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handles</a:t>
            </a:r>
            <a:r>
              <a:rPr lang="it-IT" dirty="0"/>
              <a:t> the </a:t>
            </a:r>
            <a:r>
              <a:rPr lang="it-IT" dirty="0" err="1"/>
              <a:t>registrations</a:t>
            </a:r>
            <a:r>
              <a:rPr lang="it-IT" dirty="0"/>
              <a:t> and </a:t>
            </a:r>
            <a:r>
              <a:rPr lang="it-IT" dirty="0" err="1"/>
              <a:t>heartbeats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6328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32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C30E3C4-C335-5A4D-BF76-A3614DA9D137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BEB992F-2EF4-DF49-B0F5-A53AF7CFAB98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Monitoring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105ABE-DB38-BA46-B12D-ED5047169765}"/>
              </a:ext>
            </a:extLst>
          </p:cNvPr>
          <p:cNvSpPr txBox="1"/>
          <p:nvPr/>
        </p:nvSpPr>
        <p:spPr>
          <a:xfrm>
            <a:off x="291471" y="1394895"/>
            <a:ext cx="220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How to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22B70FB-736C-D64C-9B9D-5508ADDA9416}"/>
              </a:ext>
            </a:extLst>
          </p:cNvPr>
          <p:cNvSpPr txBox="1"/>
          <p:nvPr/>
        </p:nvSpPr>
        <p:spPr>
          <a:xfrm>
            <a:off x="300596" y="1793755"/>
            <a:ext cx="116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Application performance </a:t>
            </a:r>
            <a:r>
              <a:rPr lang="it-IT" dirty="0" err="1"/>
              <a:t>monitoring</a:t>
            </a:r>
            <a:r>
              <a:rPr lang="it-IT" dirty="0"/>
              <a:t> (APM) </a:t>
            </a:r>
            <a:r>
              <a:rPr lang="it-IT" dirty="0" err="1"/>
              <a:t>is</a:t>
            </a:r>
            <a:r>
              <a:rPr lang="it-IT" dirty="0"/>
              <a:t> a market unto </a:t>
            </a:r>
            <a:r>
              <a:rPr lang="it-IT" dirty="0" err="1"/>
              <a:t>itself</a:t>
            </a:r>
            <a:r>
              <a:rPr lang="it-IT" dirty="0"/>
              <a:t> and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monitoring</a:t>
            </a:r>
            <a:r>
              <a:rPr lang="it-IT" dirty="0"/>
              <a:t> the </a:t>
            </a:r>
            <a:r>
              <a:rPr lang="it-IT" dirty="0" err="1"/>
              <a:t>microservices</a:t>
            </a:r>
            <a:r>
              <a:rPr lang="it-IT" dirty="0"/>
              <a:t> </a:t>
            </a:r>
            <a:r>
              <a:rPr lang="it-IT" dirty="0" err="1"/>
              <a:t>higtly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how</a:t>
            </a:r>
            <a:r>
              <a:rPr lang="it-IT" dirty="0"/>
              <a:t> the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builded</a:t>
            </a:r>
            <a:r>
              <a:rPr lang="it-IT" dirty="0"/>
              <a:t> up.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420EC1-5B28-8147-89C3-3D2C8F59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030" y="2226575"/>
            <a:ext cx="2935079" cy="84190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D95FD6-9F34-2D43-AD94-F0FB1A2A1D04}"/>
              </a:ext>
            </a:extLst>
          </p:cNvPr>
          <p:cNvSpPr txBox="1"/>
          <p:nvPr/>
        </p:nvSpPr>
        <p:spPr>
          <a:xfrm>
            <a:off x="300597" y="2598234"/>
            <a:ext cx="873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to show the </a:t>
            </a:r>
            <a:r>
              <a:rPr lang="it-IT" dirty="0" err="1"/>
              <a:t>implementation</a:t>
            </a:r>
            <a:r>
              <a:rPr lang="it-IT" dirty="0"/>
              <a:t> of </a:t>
            </a:r>
            <a:r>
              <a:rPr lang="it-IT" dirty="0" err="1"/>
              <a:t>Netflix</a:t>
            </a:r>
            <a:r>
              <a:rPr lang="it-IT" dirty="0"/>
              <a:t> OSS and 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done</a:t>
            </a:r>
            <a:r>
              <a:rPr lang="it-IT" dirty="0"/>
              <a:t> for </a:t>
            </a:r>
            <a:r>
              <a:rPr lang="it-IT" dirty="0" err="1"/>
              <a:t>example</a:t>
            </a:r>
            <a:r>
              <a:rPr lang="it-IT" dirty="0"/>
              <a:t> with Spring </a:t>
            </a:r>
            <a:r>
              <a:rPr lang="it-IT" dirty="0" err="1"/>
              <a:t>Boot</a:t>
            </a:r>
            <a:r>
              <a:rPr lang="it-IT" dirty="0"/>
              <a:t> </a:t>
            </a:r>
            <a:r>
              <a:rPr lang="it-IT" dirty="0" err="1"/>
              <a:t>Admin</a:t>
            </a:r>
            <a:r>
              <a:rPr lang="it-IT" dirty="0"/>
              <a:t>, by </a:t>
            </a:r>
            <a:r>
              <a:rPr lang="it-IT" dirty="0" err="1"/>
              <a:t>fetch</a:t>
            </a:r>
            <a:r>
              <a:rPr lang="it-IT" dirty="0"/>
              <a:t> the </a:t>
            </a:r>
            <a:r>
              <a:rPr lang="it-IT" dirty="0" err="1"/>
              <a:t>exposed</a:t>
            </a:r>
            <a:r>
              <a:rPr lang="it-IT" dirty="0"/>
              <a:t> </a:t>
            </a:r>
            <a:r>
              <a:rPr lang="it-IT" dirty="0" err="1"/>
              <a:t>actuactor</a:t>
            </a:r>
            <a:r>
              <a:rPr lang="it-IT" dirty="0"/>
              <a:t> </a:t>
            </a:r>
            <a:r>
              <a:rPr lang="it-IT" dirty="0" err="1"/>
              <a:t>endpoints</a:t>
            </a:r>
            <a:r>
              <a:rPr lang="it-IT" dirty="0"/>
              <a:t>.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culd</a:t>
            </a:r>
            <a:r>
              <a:rPr lang="it-IT" dirty="0"/>
              <a:t> be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Hystrix</a:t>
            </a:r>
            <a:r>
              <a:rPr lang="it-IT" dirty="0"/>
              <a:t>, by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histrix</a:t>
            </a:r>
            <a:r>
              <a:rPr lang="it-IT" dirty="0"/>
              <a:t> </a:t>
            </a:r>
            <a:r>
              <a:rPr lang="it-IT" dirty="0" err="1"/>
              <a:t>endpoint</a:t>
            </a:r>
            <a:r>
              <a:rPr lang="it-IT" dirty="0"/>
              <a:t>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F5CEEB4-4896-BF45-AB0B-0DE17EC7C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343" y="3198398"/>
            <a:ext cx="2362452" cy="67260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8E52013-7807-3C4D-A660-5CF7F89E61C7}"/>
              </a:ext>
            </a:extLst>
          </p:cNvPr>
          <p:cNvSpPr txBox="1"/>
          <p:nvPr/>
        </p:nvSpPr>
        <p:spPr>
          <a:xfrm>
            <a:off x="291471" y="4077072"/>
            <a:ext cx="11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to use Spring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deploy</a:t>
            </a:r>
            <a:r>
              <a:rPr lang="it-IT" dirty="0"/>
              <a:t> the </a:t>
            </a:r>
            <a:r>
              <a:rPr lang="it-IT" dirty="0" err="1"/>
              <a:t>infrastracture</a:t>
            </a:r>
            <a:r>
              <a:rPr lang="it-IT" dirty="0"/>
              <a:t> with a </a:t>
            </a:r>
            <a:r>
              <a:rPr lang="it-IT" dirty="0" err="1"/>
              <a:t>series</a:t>
            </a:r>
            <a:r>
              <a:rPr lang="it-IT" dirty="0"/>
              <a:t> of containers </a:t>
            </a:r>
            <a:r>
              <a:rPr lang="it-IT" dirty="0" err="1"/>
              <a:t>orchestrated</a:t>
            </a:r>
            <a:r>
              <a:rPr lang="it-IT" dirty="0"/>
              <a:t> by </a:t>
            </a:r>
            <a:r>
              <a:rPr lang="it-IT" dirty="0" err="1"/>
              <a:t>kubernates</a:t>
            </a:r>
            <a:r>
              <a:rPr lang="it-IT" dirty="0"/>
              <a:t>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use K8s API to monitor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. 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2EBE3C3-A4A9-2A46-9913-186D65C87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97" y="4929473"/>
            <a:ext cx="2536676" cy="142053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CF11118-478D-F64D-9824-AEFD80DC18DE}"/>
              </a:ext>
            </a:extLst>
          </p:cNvPr>
          <p:cNvSpPr txBox="1"/>
          <p:nvPr/>
        </p:nvSpPr>
        <p:spPr>
          <a:xfrm>
            <a:off x="2690555" y="4929473"/>
            <a:ext cx="900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planty</a:t>
            </a:r>
            <a:r>
              <a:rPr lang="it-IT" dirty="0"/>
              <a:t> of APM software, open-source or </a:t>
            </a:r>
            <a:r>
              <a:rPr lang="it-IT" dirty="0" err="1"/>
              <a:t>not</a:t>
            </a:r>
            <a:r>
              <a:rPr lang="it-IT" dirty="0"/>
              <a:t>,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offer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r>
              <a:rPr lang="it-IT" dirty="0"/>
              <a:t> to cover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of </a:t>
            </a:r>
            <a:r>
              <a:rPr lang="it-IT" dirty="0" err="1"/>
              <a:t>monitoring</a:t>
            </a:r>
            <a:r>
              <a:rPr lang="it-IT" dirty="0"/>
              <a:t> an </a:t>
            </a:r>
            <a:r>
              <a:rPr lang="it-IT" dirty="0" err="1"/>
              <a:t>application</a:t>
            </a:r>
            <a:r>
              <a:rPr lang="it-IT" dirty="0"/>
              <a:t>. </a:t>
            </a:r>
          </a:p>
          <a:p>
            <a:r>
              <a:rPr lang="it-IT" dirty="0" err="1"/>
              <a:t>It’s</a:t>
            </a:r>
            <a:r>
              <a:rPr lang="it-IT" dirty="0"/>
              <a:t> a </a:t>
            </a:r>
            <a:r>
              <a:rPr lang="it-IT" dirty="0" err="1"/>
              <a:t>matter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the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suit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455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33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D8D0F03-812F-4248-8BF7-0D66CD339463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2222E6AD-B2D7-D143-8B95-5A7C2764F43A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/>
              <a:t>How to break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A341335-52A0-074D-8A94-0261BA064BC0}"/>
              </a:ext>
            </a:extLst>
          </p:cNvPr>
          <p:cNvSpPr txBox="1"/>
          <p:nvPr/>
        </p:nvSpPr>
        <p:spPr>
          <a:xfrm>
            <a:off x="294897" y="1484784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Starting</a:t>
            </a:r>
            <a:r>
              <a:rPr lang="it-IT" b="1" dirty="0"/>
              <a:t> </a:t>
            </a:r>
            <a:r>
              <a:rPr lang="it-IT" b="1" dirty="0" err="1"/>
              <a:t>point</a:t>
            </a:r>
            <a:endParaRPr lang="it-IT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879AC4-D719-DC48-95CB-D940AE0844F1}"/>
              </a:ext>
            </a:extLst>
          </p:cNvPr>
          <p:cNvSpPr txBox="1"/>
          <p:nvPr/>
        </p:nvSpPr>
        <p:spPr>
          <a:xfrm>
            <a:off x="291471" y="1854116"/>
            <a:ext cx="1156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for </a:t>
            </a:r>
            <a:r>
              <a:rPr lang="it-IT" dirty="0" err="1"/>
              <a:t>developers</a:t>
            </a:r>
            <a:r>
              <a:rPr lang="it-IT" dirty="0"/>
              <a:t> and </a:t>
            </a:r>
            <a:r>
              <a:rPr lang="it-IT" dirty="0" err="1"/>
              <a:t>architects</a:t>
            </a:r>
            <a:r>
              <a:rPr lang="it-IT" dirty="0"/>
              <a:t> to </a:t>
            </a:r>
            <a:r>
              <a:rPr lang="it-IT" dirty="0" err="1"/>
              <a:t>closely</a:t>
            </a:r>
            <a:r>
              <a:rPr lang="it-IT" dirty="0"/>
              <a:t> </a:t>
            </a:r>
            <a:r>
              <a:rPr lang="it-IT" dirty="0" err="1"/>
              <a:t>evaluate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dirty="0" err="1"/>
              <a:t>decomposition</a:t>
            </a:r>
            <a:r>
              <a:rPr lang="it-IT" dirty="0"/>
              <a:t> of an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right </a:t>
            </a:r>
            <a:r>
              <a:rPr lang="it-IT" dirty="0" err="1"/>
              <a:t>path</a:t>
            </a:r>
            <a:r>
              <a:rPr lang="it-IT" dirty="0"/>
              <a:t>, and </a:t>
            </a:r>
            <a:r>
              <a:rPr lang="it-IT" dirty="0" err="1"/>
              <a:t>whether</a:t>
            </a:r>
            <a:r>
              <a:rPr lang="it-IT" dirty="0"/>
              <a:t> the </a:t>
            </a:r>
            <a:r>
              <a:rPr lang="it-IT" dirty="0" err="1"/>
              <a:t>microservices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u="sng" dirty="0"/>
              <a:t>right </a:t>
            </a:r>
            <a:r>
              <a:rPr lang="it-IT" u="sng" dirty="0" err="1"/>
              <a:t>destination</a:t>
            </a:r>
            <a:r>
              <a:rPr lang="it-IT" dirty="0"/>
              <a:t>. 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2E200E5-ECDF-8E45-AEAA-3BCE97146007}"/>
              </a:ext>
            </a:extLst>
          </p:cNvPr>
          <p:cNvSpPr txBox="1"/>
          <p:nvPr/>
        </p:nvSpPr>
        <p:spPr>
          <a:xfrm>
            <a:off x="291471" y="265305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Prerequisites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23D980C-8E0A-DA45-A828-40E956A9B7FD}"/>
              </a:ext>
            </a:extLst>
          </p:cNvPr>
          <p:cNvSpPr txBox="1"/>
          <p:nvPr/>
        </p:nvSpPr>
        <p:spPr>
          <a:xfrm>
            <a:off x="291472" y="3083716"/>
            <a:ext cx="1170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Migrating</a:t>
            </a:r>
            <a:r>
              <a:rPr lang="it-IT" dirty="0"/>
              <a:t> a </a:t>
            </a:r>
            <a:r>
              <a:rPr lang="it-IT" dirty="0" err="1"/>
              <a:t>monolithic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hard </a:t>
            </a:r>
            <a:r>
              <a:rPr lang="it-IT" dirty="0" err="1"/>
              <a:t>journey</a:t>
            </a:r>
            <a:r>
              <a:rPr lang="it-IT" dirty="0"/>
              <a:t>, and the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embark</a:t>
            </a:r>
            <a:r>
              <a:rPr lang="it-IT" dirty="0"/>
              <a:t> on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journey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meet</a:t>
            </a:r>
            <a:r>
              <a:rPr lang="it-IT" dirty="0"/>
              <a:t> some precise </a:t>
            </a:r>
            <a:r>
              <a:rPr lang="it-IT" dirty="0" err="1"/>
              <a:t>conditions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b="1" dirty="0" err="1"/>
              <a:t>grow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teams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deliver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 and </a:t>
            </a:r>
            <a:r>
              <a:rPr lang="it-IT" dirty="0" err="1"/>
              <a:t>independently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rapidly</a:t>
            </a:r>
            <a:r>
              <a:rPr lang="it-IT" dirty="0"/>
              <a:t> </a:t>
            </a:r>
            <a:r>
              <a:rPr lang="it-IT" dirty="0" err="1"/>
              <a:t>experiment</a:t>
            </a:r>
            <a:r>
              <a:rPr lang="it-IT" dirty="0"/>
              <a:t> with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business's</a:t>
            </a:r>
            <a:r>
              <a:rPr lang="it-IT" dirty="0"/>
              <a:t> core </a:t>
            </a:r>
            <a:r>
              <a:rPr lang="it-IT" dirty="0" err="1"/>
              <a:t>capabilities</a:t>
            </a:r>
            <a:r>
              <a:rPr lang="it-IT" dirty="0"/>
              <a:t> and </a:t>
            </a:r>
            <a:r>
              <a:rPr lang="it-IT" b="1" dirty="0" err="1"/>
              <a:t>deliver</a:t>
            </a:r>
            <a:r>
              <a:rPr lang="it-IT" b="1" dirty="0"/>
              <a:t> </a:t>
            </a:r>
            <a:r>
              <a:rPr lang="it-IT" b="1" dirty="0" err="1"/>
              <a:t>value</a:t>
            </a:r>
            <a:r>
              <a:rPr lang="it-IT" b="1" dirty="0"/>
              <a:t> </a:t>
            </a:r>
            <a:r>
              <a:rPr lang="it-IT" b="1" dirty="0" err="1"/>
              <a:t>faster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escape</a:t>
            </a:r>
            <a:r>
              <a:rPr lang="it-IT" dirty="0"/>
              <a:t> the </a:t>
            </a:r>
            <a:r>
              <a:rPr lang="it-IT" b="1" dirty="0"/>
              <a:t>high </a:t>
            </a:r>
            <a:r>
              <a:rPr lang="it-IT" b="1" dirty="0" err="1"/>
              <a:t>cost</a:t>
            </a:r>
            <a:r>
              <a:rPr lang="it-IT" b="1" dirty="0"/>
              <a:t> </a:t>
            </a:r>
            <a:r>
              <a:rPr lang="it-IT" dirty="0" err="1"/>
              <a:t>associated</a:t>
            </a:r>
            <a:r>
              <a:rPr lang="it-IT" dirty="0"/>
              <a:t> with </a:t>
            </a:r>
            <a:r>
              <a:rPr lang="it-IT" dirty="0" err="1"/>
              <a:t>making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to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monolithic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CA192AD-4844-C542-B743-C7BA5473F8AA}"/>
              </a:ext>
            </a:extLst>
          </p:cNvPr>
          <p:cNvSpPr txBox="1"/>
          <p:nvPr/>
        </p:nvSpPr>
        <p:spPr>
          <a:xfrm>
            <a:off x="291471" y="5733256"/>
            <a:ext cx="1099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 to </a:t>
            </a:r>
            <a:r>
              <a:rPr lang="it-IT" dirty="0" err="1"/>
              <a:t>accomplish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task,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slides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79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34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D33243F-EAC5-A64B-B1EC-2270E8BD011C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FC8309BB-124D-4742-B7BC-CD38037C8D18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/>
              <a:t>How to break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B35ADD-9514-794F-810F-348D09379F40}"/>
              </a:ext>
            </a:extLst>
          </p:cNvPr>
          <p:cNvSpPr txBox="1"/>
          <p:nvPr/>
        </p:nvSpPr>
        <p:spPr>
          <a:xfrm>
            <a:off x="291472" y="1412776"/>
            <a:ext cx="11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explanation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 use a </a:t>
            </a:r>
            <a:r>
              <a:rPr lang="it-IT" dirty="0" err="1"/>
              <a:t>multitier</a:t>
            </a:r>
            <a:r>
              <a:rPr lang="it-IT" dirty="0"/>
              <a:t> online </a:t>
            </a:r>
            <a:r>
              <a:rPr lang="it-IT" dirty="0" err="1"/>
              <a:t>retail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target </a:t>
            </a:r>
            <a:r>
              <a:rPr lang="it-IT" dirty="0" err="1"/>
              <a:t>application</a:t>
            </a:r>
            <a:r>
              <a:rPr lang="it-IT" dirty="0"/>
              <a:t> to be </a:t>
            </a:r>
            <a:r>
              <a:rPr lang="it-IT" dirty="0" err="1"/>
              <a:t>migrated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.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B3AD2CEA-237A-B947-BD30-880422FFB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221088"/>
            <a:ext cx="1884439" cy="188443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714837-D823-FA47-A850-455415E706A0}"/>
              </a:ext>
            </a:extLst>
          </p:cNvPr>
          <p:cNvSpPr txBox="1"/>
          <p:nvPr/>
        </p:nvSpPr>
        <p:spPr>
          <a:xfrm>
            <a:off x="291471" y="2195083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Start by </a:t>
            </a:r>
            <a:r>
              <a:rPr lang="it-IT" b="1" dirty="0" err="1"/>
              <a:t>get</a:t>
            </a:r>
            <a:r>
              <a:rPr lang="it-IT" b="1" dirty="0"/>
              <a:t> </a:t>
            </a:r>
            <a:r>
              <a:rPr lang="it-IT" b="1" dirty="0" err="1"/>
              <a:t>all</a:t>
            </a:r>
            <a:r>
              <a:rPr lang="it-IT" b="1" dirty="0"/>
              <a:t> the </a:t>
            </a:r>
            <a:r>
              <a:rPr lang="it-IT" b="1" dirty="0" err="1"/>
              <a:t>tools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457E86-982C-4345-9EF2-8F0F02C52173}"/>
              </a:ext>
            </a:extLst>
          </p:cNvPr>
          <p:cNvSpPr txBox="1"/>
          <p:nvPr/>
        </p:nvSpPr>
        <p:spPr>
          <a:xfrm>
            <a:off x="291471" y="2738441"/>
            <a:ext cx="8888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build</a:t>
            </a:r>
            <a:r>
              <a:rPr lang="it-IT" dirty="0"/>
              <a:t> out the </a:t>
            </a:r>
            <a:r>
              <a:rPr lang="it-IT" dirty="0" err="1"/>
              <a:t>underlying</a:t>
            </a:r>
            <a:r>
              <a:rPr lang="it-IT" dirty="0"/>
              <a:t> </a:t>
            </a:r>
            <a:r>
              <a:rPr lang="it-IT" dirty="0" err="1"/>
              <a:t>infrastructure</a:t>
            </a:r>
            <a:r>
              <a:rPr lang="it-IT" dirty="0"/>
              <a:t>, </a:t>
            </a:r>
            <a:r>
              <a:rPr lang="it-IT" dirty="0" err="1"/>
              <a:t>continuous</a:t>
            </a:r>
            <a:r>
              <a:rPr lang="it-IT" dirty="0"/>
              <a:t> delivery </a:t>
            </a:r>
            <a:r>
              <a:rPr lang="it-IT" dirty="0" err="1"/>
              <a:t>pipelines</a:t>
            </a:r>
            <a:r>
              <a:rPr lang="it-IT" dirty="0"/>
              <a:t> and the API management with the first service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decompose or </a:t>
            </a:r>
            <a:r>
              <a:rPr lang="it-IT" dirty="0" err="1"/>
              <a:t>builded</a:t>
            </a:r>
            <a:r>
              <a:rPr lang="it-IT" dirty="0"/>
              <a:t> new.</a:t>
            </a:r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F6D8F5-0028-364B-9946-DFAF1A6A6139}"/>
              </a:ext>
            </a:extLst>
          </p:cNvPr>
          <p:cNvSpPr txBox="1"/>
          <p:nvPr/>
        </p:nvSpPr>
        <p:spPr>
          <a:xfrm>
            <a:off x="2714046" y="3999603"/>
            <a:ext cx="887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First I </a:t>
            </a:r>
            <a:r>
              <a:rPr lang="it-IT" dirty="0" err="1"/>
              <a:t>recommended</a:t>
            </a:r>
            <a:r>
              <a:rPr lang="it-IT" dirty="0"/>
              <a:t> </a:t>
            </a:r>
            <a:r>
              <a:rPr lang="it-IT" dirty="0" err="1"/>
              <a:t>decoupling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.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take a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decoupling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deeply</a:t>
            </a:r>
            <a:r>
              <a:rPr lang="it-IT" dirty="0"/>
              <a:t> </a:t>
            </a:r>
            <a:r>
              <a:rPr lang="it-IT" dirty="0" err="1"/>
              <a:t>embedded</a:t>
            </a:r>
            <a:r>
              <a:rPr lang="it-IT" dirty="0"/>
              <a:t> in the </a:t>
            </a:r>
            <a:r>
              <a:rPr lang="it-IT" dirty="0" err="1"/>
              <a:t>monolithic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.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CE786F4-B2A0-E840-9BD7-B5E75A4816F1}"/>
              </a:ext>
            </a:extLst>
          </p:cNvPr>
          <p:cNvSpPr/>
          <p:nvPr/>
        </p:nvSpPr>
        <p:spPr>
          <a:xfrm>
            <a:off x="11189556" y="3207039"/>
            <a:ext cx="648072" cy="61979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0D4CA89-4F1D-6E43-A2FF-5F3EA364A065}"/>
              </a:ext>
            </a:extLst>
          </p:cNvPr>
          <p:cNvSpPr txBox="1"/>
          <p:nvPr/>
        </p:nvSpPr>
        <p:spPr>
          <a:xfrm>
            <a:off x="2714046" y="492293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Why</a:t>
            </a:r>
            <a:r>
              <a:rPr lang="it-IT" b="1" dirty="0"/>
              <a:t> ?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598DA24-9735-0443-AF5D-308169ACB8E3}"/>
              </a:ext>
            </a:extLst>
          </p:cNvPr>
          <p:cNvSpPr txBox="1"/>
          <p:nvPr/>
        </p:nvSpPr>
        <p:spPr>
          <a:xfrm>
            <a:off x="2714046" y="5318843"/>
            <a:ext cx="9277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At the </a:t>
            </a:r>
            <a:r>
              <a:rPr lang="it-IT" dirty="0" err="1"/>
              <a:t>beginning</a:t>
            </a:r>
            <a:r>
              <a:rPr lang="it-IT" dirty="0"/>
              <a:t> of the </a:t>
            </a:r>
            <a:r>
              <a:rPr lang="it-IT" dirty="0" err="1"/>
              <a:t>journey</a:t>
            </a:r>
            <a:r>
              <a:rPr lang="it-IT" dirty="0"/>
              <a:t>, the delivery teams' </a:t>
            </a:r>
            <a:r>
              <a:rPr lang="it-IT" dirty="0" err="1"/>
              <a:t>biggest</a:t>
            </a:r>
            <a:r>
              <a:rPr lang="it-IT" dirty="0"/>
              <a:t>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failing</a:t>
            </a:r>
            <a:r>
              <a:rPr lang="it-IT" dirty="0"/>
              <a:t> to operate the </a:t>
            </a:r>
            <a:r>
              <a:rPr lang="it-IT" dirty="0" err="1"/>
              <a:t>microservices</a:t>
            </a:r>
            <a:r>
              <a:rPr lang="it-IT" dirty="0"/>
              <a:t> </a:t>
            </a:r>
            <a:r>
              <a:rPr lang="it-IT" dirty="0" err="1"/>
              <a:t>properly</a:t>
            </a:r>
            <a:r>
              <a:rPr lang="it-IT" dirty="0"/>
              <a:t>.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to use the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to </a:t>
            </a:r>
            <a:r>
              <a:rPr lang="it-IT" dirty="0" err="1"/>
              <a:t>practice</a:t>
            </a:r>
            <a:r>
              <a:rPr lang="it-IT" dirty="0"/>
              <a:t> the 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prerequisites</a:t>
            </a:r>
            <a:r>
              <a:rPr lang="it-IT" dirty="0"/>
              <a:t> 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. 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531B4C8-62A9-6D46-9388-9C04B036F41E}"/>
              </a:ext>
            </a:extLst>
          </p:cNvPr>
          <p:cNvGrpSpPr/>
          <p:nvPr/>
        </p:nvGrpSpPr>
        <p:grpSpPr>
          <a:xfrm>
            <a:off x="9768355" y="1921011"/>
            <a:ext cx="2136165" cy="2017000"/>
            <a:chOff x="7488227" y="3140192"/>
            <a:chExt cx="2136165" cy="2017000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4FCCE694-E9BC-4041-8200-5A576C255CEF}"/>
                </a:ext>
              </a:extLst>
            </p:cNvPr>
            <p:cNvGrpSpPr/>
            <p:nvPr/>
          </p:nvGrpSpPr>
          <p:grpSpPr>
            <a:xfrm>
              <a:off x="9031766" y="3281654"/>
              <a:ext cx="378771" cy="374710"/>
              <a:chOff x="3357526" y="1750164"/>
              <a:chExt cx="378771" cy="374710"/>
            </a:xfrm>
          </p:grpSpPr>
          <p:pic>
            <p:nvPicPr>
              <p:cNvPr id="38" name="Elemento grafico 37">
                <a:extLst>
                  <a:ext uri="{FF2B5EF4-FFF2-40B4-BE49-F238E27FC236}">
                    <a16:creationId xmlns:a16="http://schemas.microsoft.com/office/drawing/2014/main" id="{DFFDD9F1-9F9F-154F-AB20-18646632C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0227" y="1774706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9" name="Rettangolo con angoli arrotondati 38">
                <a:extLst>
                  <a:ext uri="{FF2B5EF4-FFF2-40B4-BE49-F238E27FC236}">
                    <a16:creationId xmlns:a16="http://schemas.microsoft.com/office/drawing/2014/main" id="{40B7AFFF-85F9-7041-B518-55B17F677B00}"/>
                  </a:ext>
                </a:extLst>
              </p:cNvPr>
              <p:cNvSpPr/>
              <p:nvPr/>
            </p:nvSpPr>
            <p:spPr>
              <a:xfrm>
                <a:off x="3357526" y="175016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AA8F1AAF-D4E8-4C46-88EB-B5DB82F9E442}"/>
                </a:ext>
              </a:extLst>
            </p:cNvPr>
            <p:cNvGrpSpPr/>
            <p:nvPr/>
          </p:nvGrpSpPr>
          <p:grpSpPr>
            <a:xfrm>
              <a:off x="7698841" y="3294911"/>
              <a:ext cx="378771" cy="374710"/>
              <a:chOff x="2927648" y="1848674"/>
              <a:chExt cx="378771" cy="374710"/>
            </a:xfrm>
          </p:grpSpPr>
          <p:pic>
            <p:nvPicPr>
              <p:cNvPr id="36" name="Elemento grafico 35">
                <a:extLst>
                  <a:ext uri="{FF2B5EF4-FFF2-40B4-BE49-F238E27FC236}">
                    <a16:creationId xmlns:a16="http://schemas.microsoft.com/office/drawing/2014/main" id="{E5862A27-31AD-BF4E-A1F7-75A569D71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43898" y="1861709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7" name="Rettangolo con angoli arrotondati 36">
                <a:extLst>
                  <a:ext uri="{FF2B5EF4-FFF2-40B4-BE49-F238E27FC236}">
                    <a16:creationId xmlns:a16="http://schemas.microsoft.com/office/drawing/2014/main" id="{E882ADFB-8D8A-B949-92E2-C7283C78AA2D}"/>
                  </a:ext>
                </a:extLst>
              </p:cNvPr>
              <p:cNvSpPr/>
              <p:nvPr/>
            </p:nvSpPr>
            <p:spPr>
              <a:xfrm>
                <a:off x="2927648" y="184867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060A7780-6034-C34F-B242-8F14F74729C1}"/>
                </a:ext>
              </a:extLst>
            </p:cNvPr>
            <p:cNvGrpSpPr/>
            <p:nvPr/>
          </p:nvGrpSpPr>
          <p:grpSpPr>
            <a:xfrm>
              <a:off x="8343873" y="3275090"/>
              <a:ext cx="391043" cy="374710"/>
              <a:chOff x="3457299" y="2334572"/>
              <a:chExt cx="391043" cy="374710"/>
            </a:xfrm>
          </p:grpSpPr>
          <p:pic>
            <p:nvPicPr>
              <p:cNvPr id="34" name="Elemento grafico 33">
                <a:extLst>
                  <a:ext uri="{FF2B5EF4-FFF2-40B4-BE49-F238E27FC236}">
                    <a16:creationId xmlns:a16="http://schemas.microsoft.com/office/drawing/2014/main" id="{A4A983C5-B970-5040-A62D-30B53B77C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98174" y="2342122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5" name="Rettangolo con angoli arrotondati 34">
                <a:extLst>
                  <a:ext uri="{FF2B5EF4-FFF2-40B4-BE49-F238E27FC236}">
                    <a16:creationId xmlns:a16="http://schemas.microsoft.com/office/drawing/2014/main" id="{37E9952E-6EED-094E-A8F7-E098EC312B6C}"/>
                  </a:ext>
                </a:extLst>
              </p:cNvPr>
              <p:cNvSpPr/>
              <p:nvPr/>
            </p:nvSpPr>
            <p:spPr>
              <a:xfrm>
                <a:off x="3457299" y="2334572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AC24ECC4-D541-1B4C-84BF-51F0C72362D0}"/>
                </a:ext>
              </a:extLst>
            </p:cNvPr>
            <p:cNvSpPr/>
            <p:nvPr/>
          </p:nvSpPr>
          <p:spPr>
            <a:xfrm>
              <a:off x="8343873" y="389689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C322FBC0-A974-774E-87A7-994D88B5E9D1}"/>
                </a:ext>
              </a:extLst>
            </p:cNvPr>
            <p:cNvSpPr/>
            <p:nvPr/>
          </p:nvSpPr>
          <p:spPr>
            <a:xfrm>
              <a:off x="7488227" y="3140192"/>
              <a:ext cx="2136165" cy="20170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3DE353C8-1A3C-2B47-9BF0-D455E2E236B8}"/>
                </a:ext>
              </a:extLst>
            </p:cNvPr>
            <p:cNvSpPr/>
            <p:nvPr/>
          </p:nvSpPr>
          <p:spPr>
            <a:xfrm>
              <a:off x="7705239" y="4536276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484C1065-5943-FD4E-9F99-66E278C8F1A1}"/>
                </a:ext>
              </a:extLst>
            </p:cNvPr>
            <p:cNvSpPr/>
            <p:nvPr/>
          </p:nvSpPr>
          <p:spPr>
            <a:xfrm>
              <a:off x="7705239" y="392675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F42E4D72-4D76-ED4B-8DDB-E22D433DE8B8}"/>
                </a:ext>
              </a:extLst>
            </p:cNvPr>
            <p:cNvSpPr/>
            <p:nvPr/>
          </p:nvSpPr>
          <p:spPr>
            <a:xfrm>
              <a:off x="8360787" y="456364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FE21EC1A-319B-A44F-A072-27A9B1EC07AD}"/>
                </a:ext>
              </a:extLst>
            </p:cNvPr>
            <p:cNvGrpSpPr/>
            <p:nvPr/>
          </p:nvGrpSpPr>
          <p:grpSpPr>
            <a:xfrm>
              <a:off x="9025864" y="3901102"/>
              <a:ext cx="378771" cy="374710"/>
              <a:chOff x="3445928" y="3508963"/>
              <a:chExt cx="378771" cy="374710"/>
            </a:xfrm>
          </p:grpSpPr>
          <p:pic>
            <p:nvPicPr>
              <p:cNvPr id="32" name="Elemento grafico 31">
                <a:extLst>
                  <a:ext uri="{FF2B5EF4-FFF2-40B4-BE49-F238E27FC236}">
                    <a16:creationId xmlns:a16="http://schemas.microsoft.com/office/drawing/2014/main" id="{EB62519A-5654-DE4C-9753-AAC9AC4E2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460229" y="3521234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3" name="Rettangolo con angoli arrotondati 32">
                <a:extLst>
                  <a:ext uri="{FF2B5EF4-FFF2-40B4-BE49-F238E27FC236}">
                    <a16:creationId xmlns:a16="http://schemas.microsoft.com/office/drawing/2014/main" id="{7AD8E7BB-7D07-C644-BF3A-A4C48B13E212}"/>
                  </a:ext>
                </a:extLst>
              </p:cNvPr>
              <p:cNvSpPr/>
              <p:nvPr/>
            </p:nvSpPr>
            <p:spPr>
              <a:xfrm>
                <a:off x="3445928" y="3508963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CB6FEBB5-CFC7-434D-AAC9-E30E2D011462}"/>
                </a:ext>
              </a:extLst>
            </p:cNvPr>
            <p:cNvSpPr/>
            <p:nvPr/>
          </p:nvSpPr>
          <p:spPr>
            <a:xfrm>
              <a:off x="9048691" y="456364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7" name="Elemento grafico 26">
              <a:extLst>
                <a:ext uri="{FF2B5EF4-FFF2-40B4-BE49-F238E27FC236}">
                  <a16:creationId xmlns:a16="http://schemas.microsoft.com/office/drawing/2014/main" id="{0B577F19-4759-9443-990D-11B6C79F8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60787" y="3922291"/>
              <a:ext cx="344431" cy="344431"/>
            </a:xfrm>
            <a:prstGeom prst="rect">
              <a:avLst/>
            </a:prstGeom>
          </p:spPr>
        </p:pic>
        <p:pic>
          <p:nvPicPr>
            <p:cNvPr id="28" name="Elemento grafico 27">
              <a:extLst>
                <a:ext uri="{FF2B5EF4-FFF2-40B4-BE49-F238E27FC236}">
                  <a16:creationId xmlns:a16="http://schemas.microsoft.com/office/drawing/2014/main" id="{FD8EB528-BA1A-A54E-BB6B-E9CB1A964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39580" y="4566556"/>
              <a:ext cx="344430" cy="344430"/>
            </a:xfrm>
            <a:prstGeom prst="rect">
              <a:avLst/>
            </a:prstGeom>
          </p:spPr>
        </p:pic>
        <p:pic>
          <p:nvPicPr>
            <p:cNvPr id="29" name="Elemento grafico 28">
              <a:extLst>
                <a:ext uri="{FF2B5EF4-FFF2-40B4-BE49-F238E27FC236}">
                  <a16:creationId xmlns:a16="http://schemas.microsoft.com/office/drawing/2014/main" id="{6ABB3342-AF31-F348-B054-0C6385FB9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39580" y="3964669"/>
              <a:ext cx="298872" cy="298872"/>
            </a:xfrm>
            <a:prstGeom prst="rect">
              <a:avLst/>
            </a:prstGeom>
          </p:spPr>
        </p:pic>
        <p:pic>
          <p:nvPicPr>
            <p:cNvPr id="30" name="Elemento grafico 29">
              <a:extLst>
                <a:ext uri="{FF2B5EF4-FFF2-40B4-BE49-F238E27FC236}">
                  <a16:creationId xmlns:a16="http://schemas.microsoft.com/office/drawing/2014/main" id="{977EA2B7-98CE-2F4C-A777-2AA5D5F89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092495" y="4593721"/>
              <a:ext cx="298872" cy="298872"/>
            </a:xfrm>
            <a:prstGeom prst="rect">
              <a:avLst/>
            </a:prstGeom>
          </p:spPr>
        </p:pic>
        <p:pic>
          <p:nvPicPr>
            <p:cNvPr id="31" name="Elemento grafico 30">
              <a:extLst>
                <a:ext uri="{FF2B5EF4-FFF2-40B4-BE49-F238E27FC236}">
                  <a16:creationId xmlns:a16="http://schemas.microsoft.com/office/drawing/2014/main" id="{D42B7B3D-7108-794A-A854-057099308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84748" y="4580635"/>
              <a:ext cx="331079" cy="331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8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35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7B1C52A7-E127-2C49-87C1-0BACD215B0AF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810B9B91-88A0-B549-AE5F-781AAEC82130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/>
              <a:t>How to break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FFF790-06E5-EB46-87E8-E0C0F7FFA2F7}"/>
              </a:ext>
            </a:extLst>
          </p:cNvPr>
          <p:cNvSpPr txBox="1"/>
          <p:nvPr/>
        </p:nvSpPr>
        <p:spPr>
          <a:xfrm>
            <a:off x="291471" y="1484784"/>
            <a:ext cx="576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Minimize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Back to the </a:t>
            </a:r>
            <a:r>
              <a:rPr lang="it-IT" b="1" dirty="0" err="1"/>
              <a:t>Monolith</a:t>
            </a:r>
            <a:endParaRPr lang="it-IT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5FF1E95-11F3-4243-AB6F-6E9A864AFE2F}"/>
              </a:ext>
            </a:extLst>
          </p:cNvPr>
          <p:cNvSpPr txBox="1"/>
          <p:nvPr/>
        </p:nvSpPr>
        <p:spPr>
          <a:xfrm>
            <a:off x="291471" y="1884988"/>
            <a:ext cx="117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to the </a:t>
            </a:r>
            <a:r>
              <a:rPr lang="it-IT" dirty="0" err="1"/>
              <a:t>monolith</a:t>
            </a:r>
            <a:r>
              <a:rPr lang="it-IT" dirty="0"/>
              <a:t> - data, </a:t>
            </a:r>
            <a:r>
              <a:rPr lang="it-IT" dirty="0" err="1"/>
              <a:t>logic</a:t>
            </a:r>
            <a:r>
              <a:rPr lang="it-IT" dirty="0"/>
              <a:t>, </a:t>
            </a:r>
            <a:r>
              <a:rPr lang="it-IT" dirty="0" err="1"/>
              <a:t>APIs</a:t>
            </a:r>
            <a:r>
              <a:rPr lang="it-IT" dirty="0"/>
              <a:t> - </a:t>
            </a:r>
            <a:r>
              <a:rPr lang="it-IT" dirty="0" err="1"/>
              <a:t>couples</a:t>
            </a:r>
            <a:r>
              <a:rPr lang="it-IT" dirty="0"/>
              <a:t> the service to the </a:t>
            </a:r>
            <a:r>
              <a:rPr lang="it-IT" dirty="0" err="1"/>
              <a:t>monolith's</a:t>
            </a:r>
            <a:r>
              <a:rPr lang="it-IT" dirty="0"/>
              <a:t> release </a:t>
            </a:r>
            <a:r>
              <a:rPr lang="it-IT" dirty="0" err="1"/>
              <a:t>cycle</a:t>
            </a:r>
            <a:r>
              <a:rPr lang="it-IT" dirty="0"/>
              <a:t>, </a:t>
            </a:r>
            <a:r>
              <a:rPr lang="it-IT" dirty="0" err="1"/>
              <a:t>prohibiting</a:t>
            </a:r>
            <a:r>
              <a:rPr lang="it-IT" dirty="0"/>
              <a:t> the major benefit of </a:t>
            </a:r>
            <a:r>
              <a:rPr lang="it-IT" dirty="0" err="1"/>
              <a:t>microservices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fast and </a:t>
            </a:r>
            <a:r>
              <a:rPr lang="it-IT" dirty="0" err="1"/>
              <a:t>independent</a:t>
            </a:r>
            <a:r>
              <a:rPr lang="it-IT" dirty="0"/>
              <a:t> release </a:t>
            </a:r>
            <a:r>
              <a:rPr lang="it-IT" dirty="0" err="1"/>
              <a:t>cycle</a:t>
            </a:r>
            <a:r>
              <a:rPr lang="it-IT" dirty="0"/>
              <a:t>.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05D975A-1DAD-B64D-9122-59502749223C}"/>
              </a:ext>
            </a:extLst>
          </p:cNvPr>
          <p:cNvGrpSpPr/>
          <p:nvPr/>
        </p:nvGrpSpPr>
        <p:grpSpPr>
          <a:xfrm>
            <a:off x="479376" y="4049683"/>
            <a:ext cx="2136165" cy="2017000"/>
            <a:chOff x="7488227" y="3140192"/>
            <a:chExt cx="2136165" cy="2017000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FCD1B641-22D8-5C4D-9A42-2C0DC844440D}"/>
                </a:ext>
              </a:extLst>
            </p:cNvPr>
            <p:cNvGrpSpPr/>
            <p:nvPr/>
          </p:nvGrpSpPr>
          <p:grpSpPr>
            <a:xfrm>
              <a:off x="9031766" y="3281654"/>
              <a:ext cx="378771" cy="374710"/>
              <a:chOff x="3357526" y="1750164"/>
              <a:chExt cx="378771" cy="374710"/>
            </a:xfrm>
          </p:grpSpPr>
          <p:pic>
            <p:nvPicPr>
              <p:cNvPr id="32" name="Elemento grafico 31">
                <a:extLst>
                  <a:ext uri="{FF2B5EF4-FFF2-40B4-BE49-F238E27FC236}">
                    <a16:creationId xmlns:a16="http://schemas.microsoft.com/office/drawing/2014/main" id="{82BCD9C6-24C0-7146-828A-5399E5881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80227" y="1774706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3" name="Rettangolo con angoli arrotondati 32">
                <a:extLst>
                  <a:ext uri="{FF2B5EF4-FFF2-40B4-BE49-F238E27FC236}">
                    <a16:creationId xmlns:a16="http://schemas.microsoft.com/office/drawing/2014/main" id="{7177B580-53F0-0044-BCFB-A702492C9FD4}"/>
                  </a:ext>
                </a:extLst>
              </p:cNvPr>
              <p:cNvSpPr/>
              <p:nvPr/>
            </p:nvSpPr>
            <p:spPr>
              <a:xfrm>
                <a:off x="3357526" y="175016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6C86D7D9-944A-DB42-BC53-07526CCD0BEC}"/>
                </a:ext>
              </a:extLst>
            </p:cNvPr>
            <p:cNvGrpSpPr/>
            <p:nvPr/>
          </p:nvGrpSpPr>
          <p:grpSpPr>
            <a:xfrm>
              <a:off x="7698841" y="3294911"/>
              <a:ext cx="378771" cy="374710"/>
              <a:chOff x="2927648" y="1848674"/>
              <a:chExt cx="378771" cy="374710"/>
            </a:xfrm>
          </p:grpSpPr>
          <p:pic>
            <p:nvPicPr>
              <p:cNvPr id="30" name="Elemento grafico 29">
                <a:extLst>
                  <a:ext uri="{FF2B5EF4-FFF2-40B4-BE49-F238E27FC236}">
                    <a16:creationId xmlns:a16="http://schemas.microsoft.com/office/drawing/2014/main" id="{C2FD189C-22F9-FA44-9B4B-5447E17D3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3898" y="1861709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1" name="Rettangolo con angoli arrotondati 30">
                <a:extLst>
                  <a:ext uri="{FF2B5EF4-FFF2-40B4-BE49-F238E27FC236}">
                    <a16:creationId xmlns:a16="http://schemas.microsoft.com/office/drawing/2014/main" id="{B1304248-F16C-E24E-A2FC-F6579F3D28F3}"/>
                  </a:ext>
                </a:extLst>
              </p:cNvPr>
              <p:cNvSpPr/>
              <p:nvPr/>
            </p:nvSpPr>
            <p:spPr>
              <a:xfrm>
                <a:off x="2927648" y="184867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A1D52E4-282A-754D-92E2-EECF7BC0B26D}"/>
                </a:ext>
              </a:extLst>
            </p:cNvPr>
            <p:cNvGrpSpPr/>
            <p:nvPr/>
          </p:nvGrpSpPr>
          <p:grpSpPr>
            <a:xfrm>
              <a:off x="8343873" y="3275090"/>
              <a:ext cx="391043" cy="374710"/>
              <a:chOff x="3457299" y="2334572"/>
              <a:chExt cx="391043" cy="374710"/>
            </a:xfrm>
          </p:grpSpPr>
          <p:pic>
            <p:nvPicPr>
              <p:cNvPr id="28" name="Elemento grafico 27">
                <a:extLst>
                  <a:ext uri="{FF2B5EF4-FFF2-40B4-BE49-F238E27FC236}">
                    <a16:creationId xmlns:a16="http://schemas.microsoft.com/office/drawing/2014/main" id="{C9AF57C6-C19A-4541-992B-C418B1F94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98174" y="2342122"/>
                <a:ext cx="350168" cy="350168"/>
              </a:xfrm>
              <a:prstGeom prst="rect">
                <a:avLst/>
              </a:prstGeom>
            </p:spPr>
          </p:pic>
          <p:sp>
            <p:nvSpPr>
              <p:cNvPr id="29" name="Rettangolo con angoli arrotondati 28">
                <a:extLst>
                  <a:ext uri="{FF2B5EF4-FFF2-40B4-BE49-F238E27FC236}">
                    <a16:creationId xmlns:a16="http://schemas.microsoft.com/office/drawing/2014/main" id="{D8F61420-8701-6E4E-83DB-608CDBED8DDA}"/>
                  </a:ext>
                </a:extLst>
              </p:cNvPr>
              <p:cNvSpPr/>
              <p:nvPr/>
            </p:nvSpPr>
            <p:spPr>
              <a:xfrm>
                <a:off x="3457299" y="2334572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12ADA792-D340-224D-BB7A-F6CA0C702B28}"/>
                </a:ext>
              </a:extLst>
            </p:cNvPr>
            <p:cNvSpPr/>
            <p:nvPr/>
          </p:nvSpPr>
          <p:spPr>
            <a:xfrm>
              <a:off x="8343873" y="389689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E29DDBFD-A31B-7E40-87F4-53F29AC13A85}"/>
                </a:ext>
              </a:extLst>
            </p:cNvPr>
            <p:cNvSpPr/>
            <p:nvPr/>
          </p:nvSpPr>
          <p:spPr>
            <a:xfrm>
              <a:off x="7488227" y="3140192"/>
              <a:ext cx="2136165" cy="20170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6B4A05A3-87CB-EC49-A3AD-4D161C2C5DF4}"/>
                </a:ext>
              </a:extLst>
            </p:cNvPr>
            <p:cNvSpPr/>
            <p:nvPr/>
          </p:nvSpPr>
          <p:spPr>
            <a:xfrm>
              <a:off x="7705239" y="4536276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1612AF73-09C6-FE4D-B62A-63FCCBBFAFC5}"/>
                </a:ext>
              </a:extLst>
            </p:cNvPr>
            <p:cNvSpPr/>
            <p:nvPr/>
          </p:nvSpPr>
          <p:spPr>
            <a:xfrm>
              <a:off x="7705239" y="392675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805CB982-2B4F-A847-BAAA-24EE3EAB4F24}"/>
                </a:ext>
              </a:extLst>
            </p:cNvPr>
            <p:cNvSpPr/>
            <p:nvPr/>
          </p:nvSpPr>
          <p:spPr>
            <a:xfrm>
              <a:off x="8360787" y="456364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6DEEBD6B-B425-CF4E-B2B8-9A1F18E0EC20}"/>
                </a:ext>
              </a:extLst>
            </p:cNvPr>
            <p:cNvGrpSpPr/>
            <p:nvPr/>
          </p:nvGrpSpPr>
          <p:grpSpPr>
            <a:xfrm>
              <a:off x="9053950" y="3896890"/>
              <a:ext cx="378771" cy="374710"/>
              <a:chOff x="3474014" y="3504751"/>
              <a:chExt cx="378771" cy="374710"/>
            </a:xfrm>
          </p:grpSpPr>
          <p:pic>
            <p:nvPicPr>
              <p:cNvPr id="26" name="Elemento grafico 25">
                <a:extLst>
                  <a:ext uri="{FF2B5EF4-FFF2-40B4-BE49-F238E27FC236}">
                    <a16:creationId xmlns:a16="http://schemas.microsoft.com/office/drawing/2014/main" id="{67BE8B37-68B7-7646-9321-CF523D4A5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88315" y="3517022"/>
                <a:ext cx="350168" cy="350168"/>
              </a:xfrm>
              <a:prstGeom prst="rect">
                <a:avLst/>
              </a:prstGeom>
            </p:spPr>
          </p:pic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47CB2F90-42B2-474B-AFCB-126403C8333B}"/>
                  </a:ext>
                </a:extLst>
              </p:cNvPr>
              <p:cNvSpPr/>
              <p:nvPr/>
            </p:nvSpPr>
            <p:spPr>
              <a:xfrm>
                <a:off x="3474014" y="3504751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49101B21-8555-DC44-B863-2352E5D93396}"/>
                </a:ext>
              </a:extLst>
            </p:cNvPr>
            <p:cNvSpPr/>
            <p:nvPr/>
          </p:nvSpPr>
          <p:spPr>
            <a:xfrm>
              <a:off x="9048691" y="456364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1" name="Elemento grafico 20">
              <a:extLst>
                <a:ext uri="{FF2B5EF4-FFF2-40B4-BE49-F238E27FC236}">
                  <a16:creationId xmlns:a16="http://schemas.microsoft.com/office/drawing/2014/main" id="{8E4C3889-1E47-634D-BB71-485F5E66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60787" y="3922291"/>
              <a:ext cx="344431" cy="344431"/>
            </a:xfrm>
            <a:prstGeom prst="rect">
              <a:avLst/>
            </a:prstGeom>
          </p:spPr>
        </p:pic>
        <p:pic>
          <p:nvPicPr>
            <p:cNvPr id="22" name="Elemento grafico 21">
              <a:extLst>
                <a:ext uri="{FF2B5EF4-FFF2-40B4-BE49-F238E27FC236}">
                  <a16:creationId xmlns:a16="http://schemas.microsoft.com/office/drawing/2014/main" id="{F5521AD9-3A12-884C-9109-612386E9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39580" y="4566556"/>
              <a:ext cx="344430" cy="344430"/>
            </a:xfrm>
            <a:prstGeom prst="rect">
              <a:avLst/>
            </a:prstGeom>
          </p:spPr>
        </p:pic>
        <p:pic>
          <p:nvPicPr>
            <p:cNvPr id="23" name="Elemento grafico 22">
              <a:extLst>
                <a:ext uri="{FF2B5EF4-FFF2-40B4-BE49-F238E27FC236}">
                  <a16:creationId xmlns:a16="http://schemas.microsoft.com/office/drawing/2014/main" id="{11191364-B780-3841-8EED-014746233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39580" y="3964669"/>
              <a:ext cx="298872" cy="298872"/>
            </a:xfrm>
            <a:prstGeom prst="rect">
              <a:avLst/>
            </a:prstGeom>
          </p:spPr>
        </p:pic>
        <p:pic>
          <p:nvPicPr>
            <p:cNvPr id="24" name="Elemento grafico 23">
              <a:extLst>
                <a:ext uri="{FF2B5EF4-FFF2-40B4-BE49-F238E27FC236}">
                  <a16:creationId xmlns:a16="http://schemas.microsoft.com/office/drawing/2014/main" id="{5DB2F6EC-139F-6140-833B-8957412B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2495" y="4593721"/>
              <a:ext cx="298872" cy="298872"/>
            </a:xfrm>
            <a:prstGeom prst="rect">
              <a:avLst/>
            </a:prstGeom>
          </p:spPr>
        </p:pic>
        <p:pic>
          <p:nvPicPr>
            <p:cNvPr id="25" name="Elemento grafico 24">
              <a:extLst>
                <a:ext uri="{FF2B5EF4-FFF2-40B4-BE49-F238E27FC236}">
                  <a16:creationId xmlns:a16="http://schemas.microsoft.com/office/drawing/2014/main" id="{E387D0E9-C9C3-E242-8FA0-88B11CBF5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84748" y="4580635"/>
              <a:ext cx="331079" cy="331079"/>
            </a:xfrm>
            <a:prstGeom prst="rect">
              <a:avLst/>
            </a:prstGeom>
          </p:spPr>
        </p:pic>
      </p:grp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29BFB4F-3688-0A4B-8C5C-6DE0922FE16C}"/>
              </a:ext>
            </a:extLst>
          </p:cNvPr>
          <p:cNvCxnSpPr>
            <a:cxnSpLocks/>
          </p:cNvCxnSpPr>
          <p:nvPr/>
        </p:nvCxnSpPr>
        <p:spPr>
          <a:xfrm>
            <a:off x="2214861" y="4581128"/>
            <a:ext cx="0" cy="178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C36F0BF-6FF7-0A48-A53E-3C10CF069E85}"/>
              </a:ext>
            </a:extLst>
          </p:cNvPr>
          <p:cNvCxnSpPr>
            <a:cxnSpLocks/>
          </p:cNvCxnSpPr>
          <p:nvPr/>
        </p:nvCxnSpPr>
        <p:spPr>
          <a:xfrm>
            <a:off x="2214861" y="5210951"/>
            <a:ext cx="0" cy="178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DE1F4209-87D0-1B43-B68F-25C660246515}"/>
              </a:ext>
            </a:extLst>
          </p:cNvPr>
          <p:cNvGrpSpPr/>
          <p:nvPr/>
        </p:nvGrpSpPr>
        <p:grpSpPr>
          <a:xfrm>
            <a:off x="3688034" y="4049683"/>
            <a:ext cx="3316872" cy="2017000"/>
            <a:chOff x="7488227" y="3140192"/>
            <a:chExt cx="3316872" cy="2017000"/>
          </a:xfrm>
        </p:grpSpPr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53761980-835E-544E-883E-C08613BEC79D}"/>
                </a:ext>
              </a:extLst>
            </p:cNvPr>
            <p:cNvGrpSpPr/>
            <p:nvPr/>
          </p:nvGrpSpPr>
          <p:grpSpPr>
            <a:xfrm>
              <a:off x="9031766" y="3281654"/>
              <a:ext cx="378771" cy="374710"/>
              <a:chOff x="3357526" y="1750164"/>
              <a:chExt cx="378771" cy="374710"/>
            </a:xfrm>
          </p:grpSpPr>
          <p:pic>
            <p:nvPicPr>
              <p:cNvPr id="58" name="Elemento grafico 57">
                <a:extLst>
                  <a:ext uri="{FF2B5EF4-FFF2-40B4-BE49-F238E27FC236}">
                    <a16:creationId xmlns:a16="http://schemas.microsoft.com/office/drawing/2014/main" id="{6CA81532-1B73-5B47-882D-B16D2FA17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80227" y="1774706"/>
                <a:ext cx="350168" cy="350168"/>
              </a:xfrm>
              <a:prstGeom prst="rect">
                <a:avLst/>
              </a:prstGeom>
            </p:spPr>
          </p:pic>
          <p:sp>
            <p:nvSpPr>
              <p:cNvPr id="59" name="Rettangolo con angoli arrotondati 58">
                <a:extLst>
                  <a:ext uri="{FF2B5EF4-FFF2-40B4-BE49-F238E27FC236}">
                    <a16:creationId xmlns:a16="http://schemas.microsoft.com/office/drawing/2014/main" id="{C787D4AE-CAD4-9B44-94FD-CDFE2E8DE23C}"/>
                  </a:ext>
                </a:extLst>
              </p:cNvPr>
              <p:cNvSpPr/>
              <p:nvPr/>
            </p:nvSpPr>
            <p:spPr>
              <a:xfrm>
                <a:off x="3357526" y="175016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924992F3-7493-C04A-8472-A28058BA09AE}"/>
                </a:ext>
              </a:extLst>
            </p:cNvPr>
            <p:cNvGrpSpPr/>
            <p:nvPr/>
          </p:nvGrpSpPr>
          <p:grpSpPr>
            <a:xfrm>
              <a:off x="7698841" y="3294911"/>
              <a:ext cx="378771" cy="374710"/>
              <a:chOff x="2927648" y="1848674"/>
              <a:chExt cx="378771" cy="374710"/>
            </a:xfrm>
          </p:grpSpPr>
          <p:pic>
            <p:nvPicPr>
              <p:cNvPr id="56" name="Elemento grafico 55">
                <a:extLst>
                  <a:ext uri="{FF2B5EF4-FFF2-40B4-BE49-F238E27FC236}">
                    <a16:creationId xmlns:a16="http://schemas.microsoft.com/office/drawing/2014/main" id="{1509B6E8-87B5-D04F-BDEE-7942DFFF4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3898" y="1861709"/>
                <a:ext cx="350168" cy="350168"/>
              </a:xfrm>
              <a:prstGeom prst="rect">
                <a:avLst/>
              </a:prstGeom>
            </p:spPr>
          </p:pic>
          <p:sp>
            <p:nvSpPr>
              <p:cNvPr id="57" name="Rettangolo con angoli arrotondati 56">
                <a:extLst>
                  <a:ext uri="{FF2B5EF4-FFF2-40B4-BE49-F238E27FC236}">
                    <a16:creationId xmlns:a16="http://schemas.microsoft.com/office/drawing/2014/main" id="{26527A95-5450-8043-9ADA-4DFE30FD7B29}"/>
                  </a:ext>
                </a:extLst>
              </p:cNvPr>
              <p:cNvSpPr/>
              <p:nvPr/>
            </p:nvSpPr>
            <p:spPr>
              <a:xfrm>
                <a:off x="2927648" y="184867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FF678C33-FDFA-3747-A80B-FF9CEFBBC03C}"/>
                </a:ext>
              </a:extLst>
            </p:cNvPr>
            <p:cNvGrpSpPr/>
            <p:nvPr/>
          </p:nvGrpSpPr>
          <p:grpSpPr>
            <a:xfrm>
              <a:off x="8343873" y="3275090"/>
              <a:ext cx="391043" cy="374710"/>
              <a:chOff x="3457299" y="2334572"/>
              <a:chExt cx="391043" cy="374710"/>
            </a:xfrm>
          </p:grpSpPr>
          <p:pic>
            <p:nvPicPr>
              <p:cNvPr id="54" name="Elemento grafico 53">
                <a:extLst>
                  <a:ext uri="{FF2B5EF4-FFF2-40B4-BE49-F238E27FC236}">
                    <a16:creationId xmlns:a16="http://schemas.microsoft.com/office/drawing/2014/main" id="{3B70C2D2-F3CA-2444-80F2-57A1ECD7F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98174" y="2342122"/>
                <a:ext cx="350168" cy="350168"/>
              </a:xfrm>
              <a:prstGeom prst="rect">
                <a:avLst/>
              </a:prstGeom>
            </p:spPr>
          </p:pic>
          <p:sp>
            <p:nvSpPr>
              <p:cNvPr id="55" name="Rettangolo con angoli arrotondati 54">
                <a:extLst>
                  <a:ext uri="{FF2B5EF4-FFF2-40B4-BE49-F238E27FC236}">
                    <a16:creationId xmlns:a16="http://schemas.microsoft.com/office/drawing/2014/main" id="{F791B0E7-798B-6E44-B244-80B13705B6A9}"/>
                  </a:ext>
                </a:extLst>
              </p:cNvPr>
              <p:cNvSpPr/>
              <p:nvPr/>
            </p:nvSpPr>
            <p:spPr>
              <a:xfrm>
                <a:off x="3457299" y="2334572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DB801C52-67A9-F443-92A5-5760AC4FEA2C}"/>
                </a:ext>
              </a:extLst>
            </p:cNvPr>
            <p:cNvSpPr/>
            <p:nvPr/>
          </p:nvSpPr>
          <p:spPr>
            <a:xfrm>
              <a:off x="8343873" y="389689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ttangolo con angoli arrotondati 40">
              <a:extLst>
                <a:ext uri="{FF2B5EF4-FFF2-40B4-BE49-F238E27FC236}">
                  <a16:creationId xmlns:a16="http://schemas.microsoft.com/office/drawing/2014/main" id="{3324A341-1ED4-FC4E-9CA4-56A879852CE2}"/>
                </a:ext>
              </a:extLst>
            </p:cNvPr>
            <p:cNvSpPr/>
            <p:nvPr/>
          </p:nvSpPr>
          <p:spPr>
            <a:xfrm>
              <a:off x="7488227" y="3140192"/>
              <a:ext cx="2136165" cy="20170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ttangolo con angoli arrotondati 41">
              <a:extLst>
                <a:ext uri="{FF2B5EF4-FFF2-40B4-BE49-F238E27FC236}">
                  <a16:creationId xmlns:a16="http://schemas.microsoft.com/office/drawing/2014/main" id="{2FA92D8F-3BD1-3547-940B-C5B19185FB8A}"/>
                </a:ext>
              </a:extLst>
            </p:cNvPr>
            <p:cNvSpPr/>
            <p:nvPr/>
          </p:nvSpPr>
          <p:spPr>
            <a:xfrm>
              <a:off x="7705239" y="4536276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8A7D28CA-6AD4-A044-8190-E7C6DB507B3E}"/>
                </a:ext>
              </a:extLst>
            </p:cNvPr>
            <p:cNvSpPr/>
            <p:nvPr/>
          </p:nvSpPr>
          <p:spPr>
            <a:xfrm>
              <a:off x="7705239" y="392675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9924EBAB-0676-BE41-A069-FCAEF9A53FBA}"/>
                </a:ext>
              </a:extLst>
            </p:cNvPr>
            <p:cNvSpPr/>
            <p:nvPr/>
          </p:nvSpPr>
          <p:spPr>
            <a:xfrm>
              <a:off x="8360787" y="456364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35EA7848-97E8-F94F-8D59-5B19976413D5}"/>
                </a:ext>
              </a:extLst>
            </p:cNvPr>
            <p:cNvGrpSpPr/>
            <p:nvPr/>
          </p:nvGrpSpPr>
          <p:grpSpPr>
            <a:xfrm>
              <a:off x="9053950" y="3896890"/>
              <a:ext cx="378771" cy="374710"/>
              <a:chOff x="3474014" y="3504751"/>
              <a:chExt cx="378771" cy="374710"/>
            </a:xfrm>
          </p:grpSpPr>
          <p:pic>
            <p:nvPicPr>
              <p:cNvPr id="52" name="Elemento grafico 51">
                <a:extLst>
                  <a:ext uri="{FF2B5EF4-FFF2-40B4-BE49-F238E27FC236}">
                    <a16:creationId xmlns:a16="http://schemas.microsoft.com/office/drawing/2014/main" id="{0B95B199-1668-FF45-932A-E59A75BB9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88315" y="3517022"/>
                <a:ext cx="350168" cy="350168"/>
              </a:xfrm>
              <a:prstGeom prst="rect">
                <a:avLst/>
              </a:prstGeom>
            </p:spPr>
          </p:pic>
          <p:sp>
            <p:nvSpPr>
              <p:cNvPr id="53" name="Rettangolo con angoli arrotondati 52">
                <a:extLst>
                  <a:ext uri="{FF2B5EF4-FFF2-40B4-BE49-F238E27FC236}">
                    <a16:creationId xmlns:a16="http://schemas.microsoft.com/office/drawing/2014/main" id="{FA6A2678-ADE4-754F-9D20-299B82FC8592}"/>
                  </a:ext>
                </a:extLst>
              </p:cNvPr>
              <p:cNvSpPr/>
              <p:nvPr/>
            </p:nvSpPr>
            <p:spPr>
              <a:xfrm>
                <a:off x="3474014" y="3504751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5D261432-E0EA-1F49-B699-F79EFF0687EF}"/>
                </a:ext>
              </a:extLst>
            </p:cNvPr>
            <p:cNvSpPr/>
            <p:nvPr/>
          </p:nvSpPr>
          <p:spPr>
            <a:xfrm>
              <a:off x="10426328" y="460940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7" name="Elemento grafico 46">
              <a:extLst>
                <a:ext uri="{FF2B5EF4-FFF2-40B4-BE49-F238E27FC236}">
                  <a16:creationId xmlns:a16="http://schemas.microsoft.com/office/drawing/2014/main" id="{A26946DC-8A0E-D548-AE99-FA2AA04D0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60787" y="3922291"/>
              <a:ext cx="344431" cy="344431"/>
            </a:xfrm>
            <a:prstGeom prst="rect">
              <a:avLst/>
            </a:prstGeom>
          </p:spPr>
        </p:pic>
        <p:pic>
          <p:nvPicPr>
            <p:cNvPr id="48" name="Elemento grafico 47">
              <a:extLst>
                <a:ext uri="{FF2B5EF4-FFF2-40B4-BE49-F238E27FC236}">
                  <a16:creationId xmlns:a16="http://schemas.microsoft.com/office/drawing/2014/main" id="{0A73EA44-652E-E449-A138-8A940133B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39580" y="4566556"/>
              <a:ext cx="344430" cy="344430"/>
            </a:xfrm>
            <a:prstGeom prst="rect">
              <a:avLst/>
            </a:prstGeom>
          </p:spPr>
        </p:pic>
        <p:pic>
          <p:nvPicPr>
            <p:cNvPr id="49" name="Elemento grafico 48">
              <a:extLst>
                <a:ext uri="{FF2B5EF4-FFF2-40B4-BE49-F238E27FC236}">
                  <a16:creationId xmlns:a16="http://schemas.microsoft.com/office/drawing/2014/main" id="{13E1534C-1E70-BD41-9794-0250A005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39580" y="3964669"/>
              <a:ext cx="298872" cy="298872"/>
            </a:xfrm>
            <a:prstGeom prst="rect">
              <a:avLst/>
            </a:prstGeom>
          </p:spPr>
        </p:pic>
        <p:pic>
          <p:nvPicPr>
            <p:cNvPr id="50" name="Elemento grafico 49">
              <a:extLst>
                <a:ext uri="{FF2B5EF4-FFF2-40B4-BE49-F238E27FC236}">
                  <a16:creationId xmlns:a16="http://schemas.microsoft.com/office/drawing/2014/main" id="{D5B904F8-C729-0349-B725-DA19036FA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470132" y="4639481"/>
              <a:ext cx="298872" cy="298872"/>
            </a:xfrm>
            <a:prstGeom prst="rect">
              <a:avLst/>
            </a:prstGeom>
          </p:spPr>
        </p:pic>
        <p:pic>
          <p:nvPicPr>
            <p:cNvPr id="51" name="Elemento grafico 50">
              <a:extLst>
                <a:ext uri="{FF2B5EF4-FFF2-40B4-BE49-F238E27FC236}">
                  <a16:creationId xmlns:a16="http://schemas.microsoft.com/office/drawing/2014/main" id="{CE0C490E-A766-7340-A10B-89B6BC396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84748" y="4580635"/>
              <a:ext cx="331079" cy="331079"/>
            </a:xfrm>
            <a:prstGeom prst="rect">
              <a:avLst/>
            </a:prstGeom>
          </p:spPr>
        </p:pic>
      </p:grp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0399299C-21BA-4B4C-8DB5-E70CE5D3E4AE}"/>
              </a:ext>
            </a:extLst>
          </p:cNvPr>
          <p:cNvCxnSpPr>
            <a:cxnSpLocks/>
          </p:cNvCxnSpPr>
          <p:nvPr/>
        </p:nvCxnSpPr>
        <p:spPr>
          <a:xfrm>
            <a:off x="5413009" y="4606746"/>
            <a:ext cx="0" cy="178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4 60">
            <a:extLst>
              <a:ext uri="{FF2B5EF4-FFF2-40B4-BE49-F238E27FC236}">
                <a16:creationId xmlns:a16="http://schemas.microsoft.com/office/drawing/2014/main" id="{8FB4E48D-8569-4F4E-86BC-AD7064B8D1B5}"/>
              </a:ext>
            </a:extLst>
          </p:cNvPr>
          <p:cNvCxnSpPr>
            <a:cxnSpLocks/>
          </p:cNvCxnSpPr>
          <p:nvPr/>
        </p:nvCxnSpPr>
        <p:spPr>
          <a:xfrm>
            <a:off x="5443144" y="5322555"/>
            <a:ext cx="1086516" cy="407190"/>
          </a:xfrm>
          <a:prstGeom prst="bentConnector3">
            <a:avLst>
              <a:gd name="adj1" fmla="val 7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ccia destra con strisce 61">
            <a:extLst>
              <a:ext uri="{FF2B5EF4-FFF2-40B4-BE49-F238E27FC236}">
                <a16:creationId xmlns:a16="http://schemas.microsoft.com/office/drawing/2014/main" id="{FF0AF95E-C2D6-9B47-BB13-AF2AAEF6C792}"/>
              </a:ext>
            </a:extLst>
          </p:cNvPr>
          <p:cNvSpPr/>
          <p:nvPr/>
        </p:nvSpPr>
        <p:spPr>
          <a:xfrm>
            <a:off x="2966914" y="4790051"/>
            <a:ext cx="43204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39BF70B2-2ACF-DF4D-AB2B-F282DE523CD1}"/>
              </a:ext>
            </a:extLst>
          </p:cNvPr>
          <p:cNvSpPr txBox="1"/>
          <p:nvPr/>
        </p:nvSpPr>
        <p:spPr>
          <a:xfrm>
            <a:off x="4953163" y="6162769"/>
            <a:ext cx="2209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/>
              <a:t>Preferred</a:t>
            </a:r>
            <a:r>
              <a:rPr lang="it-IT" sz="1000" dirty="0"/>
              <a:t> </a:t>
            </a:r>
            <a:r>
              <a:rPr lang="it-IT" sz="1000" dirty="0" err="1"/>
              <a:t>dependency</a:t>
            </a:r>
            <a:r>
              <a:rPr lang="it-IT" sz="1000" dirty="0"/>
              <a:t> </a:t>
            </a:r>
            <a:r>
              <a:rPr lang="it-IT" sz="1000" dirty="0" err="1"/>
              <a:t>direction</a:t>
            </a:r>
            <a:endParaRPr lang="it-IT" sz="1000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2D72954F-C4FB-3948-AABB-00294CB0EF4D}"/>
              </a:ext>
            </a:extLst>
          </p:cNvPr>
          <p:cNvSpPr txBox="1"/>
          <p:nvPr/>
        </p:nvSpPr>
        <p:spPr>
          <a:xfrm>
            <a:off x="291470" y="2910591"/>
            <a:ext cx="1169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Teams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back to the </a:t>
            </a:r>
            <a:r>
              <a:rPr lang="it-IT" dirty="0" err="1"/>
              <a:t>monolith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suggested</a:t>
            </a:r>
            <a:r>
              <a:rPr lang="it-IT" dirty="0"/>
              <a:t> to </a:t>
            </a:r>
            <a:r>
              <a:rPr lang="it-IT" dirty="0" err="1"/>
              <a:t>expose</a:t>
            </a:r>
            <a:r>
              <a:rPr lang="it-IT" dirty="0"/>
              <a:t> a new API from the </a:t>
            </a:r>
            <a:r>
              <a:rPr lang="it-IT" dirty="0" err="1"/>
              <a:t>monolith</a:t>
            </a:r>
            <a:r>
              <a:rPr lang="it-IT" dirty="0"/>
              <a:t>, and </a:t>
            </a:r>
            <a:r>
              <a:rPr lang="it-IT" dirty="0" err="1"/>
              <a:t>access</a:t>
            </a:r>
            <a:r>
              <a:rPr lang="it-IT" dirty="0"/>
              <a:t> the API in a new service to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concepts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leak</a:t>
            </a:r>
            <a:r>
              <a:rPr lang="it-IT" dirty="0"/>
              <a:t> out.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A57D7E64-61EB-3341-8AD6-3A0AAC1D7FC2}"/>
              </a:ext>
            </a:extLst>
          </p:cNvPr>
          <p:cNvSpPr txBox="1"/>
          <p:nvPr/>
        </p:nvSpPr>
        <p:spPr>
          <a:xfrm>
            <a:off x="6316271" y="3812195"/>
            <a:ext cx="5557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unfortunate</a:t>
            </a:r>
            <a:r>
              <a:rPr lang="it-IT" dirty="0"/>
              <a:t> case the delivery teams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bearing</a:t>
            </a:r>
            <a:r>
              <a:rPr lang="it-IT" dirty="0"/>
              <a:t> the </a:t>
            </a:r>
            <a:r>
              <a:rPr lang="it-IT" dirty="0" err="1"/>
              <a:t>cost</a:t>
            </a:r>
            <a:r>
              <a:rPr lang="it-IT" dirty="0"/>
              <a:t> and </a:t>
            </a:r>
            <a:r>
              <a:rPr lang="it-IT" dirty="0" err="1"/>
              <a:t>difficulty</a:t>
            </a:r>
            <a:r>
              <a:rPr lang="it-IT" dirty="0"/>
              <a:t> of </a:t>
            </a:r>
            <a:r>
              <a:rPr lang="it-IT" dirty="0" err="1"/>
              <a:t>changing</a:t>
            </a:r>
            <a:r>
              <a:rPr lang="it-IT" dirty="0"/>
              <a:t> the </a:t>
            </a:r>
            <a:r>
              <a:rPr lang="it-IT" dirty="0" err="1"/>
              <a:t>monolith</a:t>
            </a:r>
            <a:r>
              <a:rPr lang="it-IT" dirty="0"/>
              <a:t>, </a:t>
            </a:r>
            <a:r>
              <a:rPr lang="it-IT" dirty="0" err="1"/>
              <a:t>testing</a:t>
            </a:r>
            <a:r>
              <a:rPr lang="it-IT" dirty="0"/>
              <a:t> and </a:t>
            </a:r>
            <a:r>
              <a:rPr lang="it-IT" dirty="0" err="1"/>
              <a:t>releasing</a:t>
            </a:r>
            <a:r>
              <a:rPr lang="it-IT" dirty="0"/>
              <a:t> the new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 with the </a:t>
            </a:r>
            <a:r>
              <a:rPr lang="it-IT" dirty="0" err="1"/>
              <a:t>monolith</a:t>
            </a:r>
            <a:r>
              <a:rPr lang="it-IT" dirty="0"/>
              <a:t> release.</a:t>
            </a:r>
          </a:p>
        </p:txBody>
      </p:sp>
    </p:spTree>
    <p:extLst>
      <p:ext uri="{BB962C8B-B14F-4D97-AF65-F5344CB8AC3E}">
        <p14:creationId xmlns:p14="http://schemas.microsoft.com/office/powerpoint/2010/main" val="250918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64" grpId="0"/>
      <p:bldP spid="6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36</a:t>
            </a:fld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3447BB9-E96D-8942-B84A-9AC8A391583D}"/>
              </a:ext>
            </a:extLst>
          </p:cNvPr>
          <p:cNvSpPr/>
          <p:nvPr/>
        </p:nvSpPr>
        <p:spPr>
          <a:xfrm>
            <a:off x="9480377" y="1850099"/>
            <a:ext cx="1305242" cy="59127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F6701F7-8499-814C-87E1-4C0FEC04C0F9}"/>
              </a:ext>
            </a:extLst>
          </p:cNvPr>
          <p:cNvSpPr/>
          <p:nvPr/>
        </p:nvSpPr>
        <p:spPr>
          <a:xfrm>
            <a:off x="10197234" y="1260833"/>
            <a:ext cx="1216251" cy="64256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21AC616-3666-6244-9AC7-46D939D3B629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AB171053-3A94-0A4A-8A0C-F223C6DED669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/>
              <a:t>How to break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E931204-0B59-6745-82FD-79A141D03D39}"/>
              </a:ext>
            </a:extLst>
          </p:cNvPr>
          <p:cNvSpPr txBox="1"/>
          <p:nvPr/>
        </p:nvSpPr>
        <p:spPr>
          <a:xfrm>
            <a:off x="287298" y="1556792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Split </a:t>
            </a:r>
            <a:r>
              <a:rPr lang="it-IT" b="1" dirty="0" err="1"/>
              <a:t>Sticky</a:t>
            </a:r>
            <a:r>
              <a:rPr lang="it-IT" b="1" dirty="0"/>
              <a:t> </a:t>
            </a:r>
            <a:r>
              <a:rPr lang="it-IT" b="1" dirty="0" err="1"/>
              <a:t>Capabilities</a:t>
            </a:r>
            <a:r>
              <a:rPr lang="it-IT" b="1" dirty="0"/>
              <a:t> </a:t>
            </a:r>
            <a:r>
              <a:rPr lang="it-IT" b="1" dirty="0" err="1"/>
              <a:t>Early</a:t>
            </a:r>
            <a:endParaRPr lang="it-IT" b="1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335E804-F061-5E4C-9CD6-A12EEFDADF07}"/>
              </a:ext>
            </a:extLst>
          </p:cNvPr>
          <p:cNvGrpSpPr/>
          <p:nvPr/>
        </p:nvGrpSpPr>
        <p:grpSpPr>
          <a:xfrm>
            <a:off x="9408368" y="1192457"/>
            <a:ext cx="2136165" cy="2017000"/>
            <a:chOff x="7488227" y="3140192"/>
            <a:chExt cx="2136165" cy="2017000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A1E25E52-0952-6E46-B220-5089C26600B8}"/>
                </a:ext>
              </a:extLst>
            </p:cNvPr>
            <p:cNvGrpSpPr/>
            <p:nvPr/>
          </p:nvGrpSpPr>
          <p:grpSpPr>
            <a:xfrm>
              <a:off x="9031766" y="3281654"/>
              <a:ext cx="378771" cy="374710"/>
              <a:chOff x="3357526" y="1750164"/>
              <a:chExt cx="378771" cy="374710"/>
            </a:xfrm>
          </p:grpSpPr>
          <p:pic>
            <p:nvPicPr>
              <p:cNvPr id="33" name="Elemento grafico 32">
                <a:extLst>
                  <a:ext uri="{FF2B5EF4-FFF2-40B4-BE49-F238E27FC236}">
                    <a16:creationId xmlns:a16="http://schemas.microsoft.com/office/drawing/2014/main" id="{9D9CD489-A652-2047-989D-04CAC66D9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80227" y="1774706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4" name="Rettangolo con angoli arrotondati 33">
                <a:extLst>
                  <a:ext uri="{FF2B5EF4-FFF2-40B4-BE49-F238E27FC236}">
                    <a16:creationId xmlns:a16="http://schemas.microsoft.com/office/drawing/2014/main" id="{49245D6F-9884-8D4C-9158-832CF0BC5CA8}"/>
                  </a:ext>
                </a:extLst>
              </p:cNvPr>
              <p:cNvSpPr/>
              <p:nvPr/>
            </p:nvSpPr>
            <p:spPr>
              <a:xfrm>
                <a:off x="3357526" y="175016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B4B39AB0-EDF6-D246-9637-EA248AB6EDBF}"/>
                </a:ext>
              </a:extLst>
            </p:cNvPr>
            <p:cNvGrpSpPr/>
            <p:nvPr/>
          </p:nvGrpSpPr>
          <p:grpSpPr>
            <a:xfrm>
              <a:off x="7698841" y="3294911"/>
              <a:ext cx="378771" cy="374710"/>
              <a:chOff x="2927648" y="1848674"/>
              <a:chExt cx="378771" cy="374710"/>
            </a:xfrm>
          </p:grpSpPr>
          <p:pic>
            <p:nvPicPr>
              <p:cNvPr id="31" name="Elemento grafico 30">
                <a:extLst>
                  <a:ext uri="{FF2B5EF4-FFF2-40B4-BE49-F238E27FC236}">
                    <a16:creationId xmlns:a16="http://schemas.microsoft.com/office/drawing/2014/main" id="{33D531F5-9DEF-A641-A461-7FE086C53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3898" y="1861709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2" name="Rettangolo con angoli arrotondati 31">
                <a:extLst>
                  <a:ext uri="{FF2B5EF4-FFF2-40B4-BE49-F238E27FC236}">
                    <a16:creationId xmlns:a16="http://schemas.microsoft.com/office/drawing/2014/main" id="{B4AC9C0E-B6F2-DF4E-B2BA-4D5E75889A5D}"/>
                  </a:ext>
                </a:extLst>
              </p:cNvPr>
              <p:cNvSpPr/>
              <p:nvPr/>
            </p:nvSpPr>
            <p:spPr>
              <a:xfrm>
                <a:off x="2927648" y="184867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49487C6F-1021-E847-A5BD-0DC619CFBC3C}"/>
                </a:ext>
              </a:extLst>
            </p:cNvPr>
            <p:cNvGrpSpPr/>
            <p:nvPr/>
          </p:nvGrpSpPr>
          <p:grpSpPr>
            <a:xfrm>
              <a:off x="8343873" y="3275090"/>
              <a:ext cx="391043" cy="374710"/>
              <a:chOff x="3457299" y="2334572"/>
              <a:chExt cx="391043" cy="374710"/>
            </a:xfrm>
          </p:grpSpPr>
          <p:pic>
            <p:nvPicPr>
              <p:cNvPr id="29" name="Elemento grafico 28">
                <a:extLst>
                  <a:ext uri="{FF2B5EF4-FFF2-40B4-BE49-F238E27FC236}">
                    <a16:creationId xmlns:a16="http://schemas.microsoft.com/office/drawing/2014/main" id="{CE5E9C27-C8B1-6642-9FFC-88EEDC704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98174" y="2342122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72725BAB-6656-3045-A6E3-0A0FFD9E08E5}"/>
                  </a:ext>
                </a:extLst>
              </p:cNvPr>
              <p:cNvSpPr/>
              <p:nvPr/>
            </p:nvSpPr>
            <p:spPr>
              <a:xfrm>
                <a:off x="3457299" y="2334572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CBD16666-D2C5-7644-A4FE-42112E13F4D1}"/>
                </a:ext>
              </a:extLst>
            </p:cNvPr>
            <p:cNvSpPr/>
            <p:nvPr/>
          </p:nvSpPr>
          <p:spPr>
            <a:xfrm>
              <a:off x="8343873" y="389689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AD62629E-B15E-E34B-9BC3-C38588A11518}"/>
                </a:ext>
              </a:extLst>
            </p:cNvPr>
            <p:cNvSpPr/>
            <p:nvPr/>
          </p:nvSpPr>
          <p:spPr>
            <a:xfrm>
              <a:off x="7488227" y="3140192"/>
              <a:ext cx="2136165" cy="20170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6EE35DF8-659A-9943-84AF-E1F95FD6EB4D}"/>
                </a:ext>
              </a:extLst>
            </p:cNvPr>
            <p:cNvSpPr/>
            <p:nvPr/>
          </p:nvSpPr>
          <p:spPr>
            <a:xfrm>
              <a:off x="7705239" y="4536276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21C188EF-4E13-E841-9BA1-111DC5F70D7B}"/>
                </a:ext>
              </a:extLst>
            </p:cNvPr>
            <p:cNvSpPr/>
            <p:nvPr/>
          </p:nvSpPr>
          <p:spPr>
            <a:xfrm>
              <a:off x="7705239" y="392675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6AAD81D4-B550-084B-8929-94256D880724}"/>
                </a:ext>
              </a:extLst>
            </p:cNvPr>
            <p:cNvSpPr/>
            <p:nvPr/>
          </p:nvSpPr>
          <p:spPr>
            <a:xfrm>
              <a:off x="8360787" y="456364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D84352A0-D7AF-4349-88BA-C76D69D684A4}"/>
                </a:ext>
              </a:extLst>
            </p:cNvPr>
            <p:cNvGrpSpPr/>
            <p:nvPr/>
          </p:nvGrpSpPr>
          <p:grpSpPr>
            <a:xfrm>
              <a:off x="9053950" y="3896890"/>
              <a:ext cx="378771" cy="374710"/>
              <a:chOff x="3474014" y="3504751"/>
              <a:chExt cx="378771" cy="374710"/>
            </a:xfrm>
          </p:grpSpPr>
          <p:pic>
            <p:nvPicPr>
              <p:cNvPr id="27" name="Elemento grafico 26">
                <a:extLst>
                  <a:ext uri="{FF2B5EF4-FFF2-40B4-BE49-F238E27FC236}">
                    <a16:creationId xmlns:a16="http://schemas.microsoft.com/office/drawing/2014/main" id="{75A76313-4D59-A74B-BF51-82C3E4081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88315" y="3517022"/>
                <a:ext cx="350168" cy="350168"/>
              </a:xfrm>
              <a:prstGeom prst="rect">
                <a:avLst/>
              </a:prstGeom>
            </p:spPr>
          </p:pic>
          <p:sp>
            <p:nvSpPr>
              <p:cNvPr id="28" name="Rettangolo con angoli arrotondati 27">
                <a:extLst>
                  <a:ext uri="{FF2B5EF4-FFF2-40B4-BE49-F238E27FC236}">
                    <a16:creationId xmlns:a16="http://schemas.microsoft.com/office/drawing/2014/main" id="{C5E42BF5-4D80-864D-AD7F-49D12C0C35B2}"/>
                  </a:ext>
                </a:extLst>
              </p:cNvPr>
              <p:cNvSpPr/>
              <p:nvPr/>
            </p:nvSpPr>
            <p:spPr>
              <a:xfrm>
                <a:off x="3474014" y="3504751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C0116D2D-F187-C547-AAD1-9463D5735F43}"/>
                </a:ext>
              </a:extLst>
            </p:cNvPr>
            <p:cNvSpPr/>
            <p:nvPr/>
          </p:nvSpPr>
          <p:spPr>
            <a:xfrm>
              <a:off x="9048691" y="456364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2" name="Elemento grafico 21">
              <a:extLst>
                <a:ext uri="{FF2B5EF4-FFF2-40B4-BE49-F238E27FC236}">
                  <a16:creationId xmlns:a16="http://schemas.microsoft.com/office/drawing/2014/main" id="{3AE62A51-C3FE-EB40-9D2A-71AE1F6A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60787" y="3922291"/>
              <a:ext cx="344431" cy="344431"/>
            </a:xfrm>
            <a:prstGeom prst="rect">
              <a:avLst/>
            </a:prstGeom>
          </p:spPr>
        </p:pic>
        <p:pic>
          <p:nvPicPr>
            <p:cNvPr id="23" name="Elemento grafico 22">
              <a:extLst>
                <a:ext uri="{FF2B5EF4-FFF2-40B4-BE49-F238E27FC236}">
                  <a16:creationId xmlns:a16="http://schemas.microsoft.com/office/drawing/2014/main" id="{B1C7F0D3-E774-2540-B848-05C4FE01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39580" y="4566556"/>
              <a:ext cx="344430" cy="344430"/>
            </a:xfrm>
            <a:prstGeom prst="rect">
              <a:avLst/>
            </a:prstGeom>
          </p:spPr>
        </p:pic>
        <p:pic>
          <p:nvPicPr>
            <p:cNvPr id="24" name="Elemento grafico 23">
              <a:extLst>
                <a:ext uri="{FF2B5EF4-FFF2-40B4-BE49-F238E27FC236}">
                  <a16:creationId xmlns:a16="http://schemas.microsoft.com/office/drawing/2014/main" id="{2B80D531-3689-384F-A230-9D5887B6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39580" y="3964669"/>
              <a:ext cx="298872" cy="298872"/>
            </a:xfrm>
            <a:prstGeom prst="rect">
              <a:avLst/>
            </a:prstGeom>
          </p:spPr>
        </p:pic>
        <p:pic>
          <p:nvPicPr>
            <p:cNvPr id="25" name="Elemento grafico 24">
              <a:extLst>
                <a:ext uri="{FF2B5EF4-FFF2-40B4-BE49-F238E27FC236}">
                  <a16:creationId xmlns:a16="http://schemas.microsoft.com/office/drawing/2014/main" id="{47CEDDC8-4A8B-4542-A754-016C72B3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2495" y="4593721"/>
              <a:ext cx="298872" cy="298872"/>
            </a:xfrm>
            <a:prstGeom prst="rect">
              <a:avLst/>
            </a:prstGeom>
          </p:spPr>
        </p:pic>
        <p:pic>
          <p:nvPicPr>
            <p:cNvPr id="26" name="Elemento grafico 25">
              <a:extLst>
                <a:ext uri="{FF2B5EF4-FFF2-40B4-BE49-F238E27FC236}">
                  <a16:creationId xmlns:a16="http://schemas.microsoft.com/office/drawing/2014/main" id="{B1D9C356-F680-214F-BBF3-CA4958606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84748" y="4580635"/>
              <a:ext cx="331079" cy="331079"/>
            </a:xfrm>
            <a:prstGeom prst="rect">
              <a:avLst/>
            </a:prstGeom>
          </p:spPr>
        </p:pic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0033ECC-470A-9345-AAC3-FF2C7DFE176A}"/>
              </a:ext>
            </a:extLst>
          </p:cNvPr>
          <p:cNvSpPr txBox="1"/>
          <p:nvPr/>
        </p:nvSpPr>
        <p:spPr>
          <a:xfrm>
            <a:off x="10449361" y="913620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User Session</a:t>
            </a:r>
          </a:p>
        </p:txBody>
      </p:sp>
      <p:sp>
        <p:nvSpPr>
          <p:cNvPr id="36" name="Freccia destra con strisce 35">
            <a:extLst>
              <a:ext uri="{FF2B5EF4-FFF2-40B4-BE49-F238E27FC236}">
                <a16:creationId xmlns:a16="http://schemas.microsoft.com/office/drawing/2014/main" id="{33D9AB53-8051-C649-B92E-B2795C92B082}"/>
              </a:ext>
            </a:extLst>
          </p:cNvPr>
          <p:cNvSpPr/>
          <p:nvPr/>
        </p:nvSpPr>
        <p:spPr>
          <a:xfrm rot="5400000">
            <a:off x="10233337" y="3348191"/>
            <a:ext cx="43204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6D933531-FFDF-F14B-8140-3CFB9CBCA183}"/>
              </a:ext>
            </a:extLst>
          </p:cNvPr>
          <p:cNvSpPr/>
          <p:nvPr/>
        </p:nvSpPr>
        <p:spPr>
          <a:xfrm>
            <a:off x="9524873" y="3861048"/>
            <a:ext cx="1971728" cy="64256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187AD0BF-7D20-C444-99EA-201BA6F59099}"/>
              </a:ext>
            </a:extLst>
          </p:cNvPr>
          <p:cNvGrpSpPr/>
          <p:nvPr/>
        </p:nvGrpSpPr>
        <p:grpSpPr>
          <a:xfrm>
            <a:off x="10562696" y="4006777"/>
            <a:ext cx="378771" cy="374710"/>
            <a:chOff x="10333455" y="3946156"/>
            <a:chExt cx="378771" cy="374710"/>
          </a:xfrm>
        </p:grpSpPr>
        <p:sp>
          <p:nvSpPr>
            <p:cNvPr id="39" name="Rettangolo con angoli arrotondati 38">
              <a:extLst>
                <a:ext uri="{FF2B5EF4-FFF2-40B4-BE49-F238E27FC236}">
                  <a16:creationId xmlns:a16="http://schemas.microsoft.com/office/drawing/2014/main" id="{8E2BC634-505A-AE49-A4FE-C42AE8BB2A5E}"/>
                </a:ext>
              </a:extLst>
            </p:cNvPr>
            <p:cNvSpPr/>
            <p:nvPr/>
          </p:nvSpPr>
          <p:spPr>
            <a:xfrm>
              <a:off x="10333455" y="3946156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0" name="Elemento grafico 39">
              <a:extLst>
                <a:ext uri="{FF2B5EF4-FFF2-40B4-BE49-F238E27FC236}">
                  <a16:creationId xmlns:a16="http://schemas.microsoft.com/office/drawing/2014/main" id="{E9144B45-829A-3E46-911B-6A36E96B6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50369" y="3971557"/>
              <a:ext cx="344431" cy="344431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EBF21FD-688E-974D-B42D-59429AC4FA00}"/>
              </a:ext>
            </a:extLst>
          </p:cNvPr>
          <p:cNvGrpSpPr/>
          <p:nvPr/>
        </p:nvGrpSpPr>
        <p:grpSpPr>
          <a:xfrm>
            <a:off x="11017608" y="4017038"/>
            <a:ext cx="378771" cy="374710"/>
            <a:chOff x="11004256" y="3975518"/>
            <a:chExt cx="378771" cy="374710"/>
          </a:xfrm>
        </p:grpSpPr>
        <p:pic>
          <p:nvPicPr>
            <p:cNvPr id="42" name="Elemento grafico 41">
              <a:extLst>
                <a:ext uri="{FF2B5EF4-FFF2-40B4-BE49-F238E27FC236}">
                  <a16:creationId xmlns:a16="http://schemas.microsoft.com/office/drawing/2014/main" id="{72DAB3AF-1EEF-4340-8D80-ABF560EA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26957" y="4000060"/>
              <a:ext cx="350168" cy="350168"/>
            </a:xfrm>
            <a:prstGeom prst="rect">
              <a:avLst/>
            </a:prstGeom>
          </p:spPr>
        </p:pic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CDACAB6D-DD34-CA4D-9BA1-8B7AF7DE74F8}"/>
                </a:ext>
              </a:extLst>
            </p:cNvPr>
            <p:cNvSpPr/>
            <p:nvPr/>
          </p:nvSpPr>
          <p:spPr>
            <a:xfrm>
              <a:off x="11004256" y="3975518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3AA1A064-909D-1944-861A-99412864851E}"/>
              </a:ext>
            </a:extLst>
          </p:cNvPr>
          <p:cNvGrpSpPr/>
          <p:nvPr/>
        </p:nvGrpSpPr>
        <p:grpSpPr>
          <a:xfrm>
            <a:off x="10073667" y="4017038"/>
            <a:ext cx="391043" cy="374710"/>
            <a:chOff x="10058318" y="3994001"/>
            <a:chExt cx="391043" cy="374710"/>
          </a:xfrm>
        </p:grpSpPr>
        <p:pic>
          <p:nvPicPr>
            <p:cNvPr id="45" name="Elemento grafico 44">
              <a:extLst>
                <a:ext uri="{FF2B5EF4-FFF2-40B4-BE49-F238E27FC236}">
                  <a16:creationId xmlns:a16="http://schemas.microsoft.com/office/drawing/2014/main" id="{8324132D-7F3A-4045-B002-39ACACB02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99193" y="4001551"/>
              <a:ext cx="350168" cy="350168"/>
            </a:xfrm>
            <a:prstGeom prst="rect">
              <a:avLst/>
            </a:prstGeom>
          </p:spPr>
        </p:pic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36EF953F-A86B-B240-9998-6B0CF4E57C0A}"/>
                </a:ext>
              </a:extLst>
            </p:cNvPr>
            <p:cNvSpPr/>
            <p:nvPr/>
          </p:nvSpPr>
          <p:spPr>
            <a:xfrm>
              <a:off x="10058318" y="3994001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77B0737C-52A5-964D-AEA3-4AACC083CD4B}"/>
              </a:ext>
            </a:extLst>
          </p:cNvPr>
          <p:cNvGrpSpPr/>
          <p:nvPr/>
        </p:nvGrpSpPr>
        <p:grpSpPr>
          <a:xfrm>
            <a:off x="9600891" y="4006777"/>
            <a:ext cx="378771" cy="374710"/>
            <a:chOff x="9600891" y="4006777"/>
            <a:chExt cx="378771" cy="374710"/>
          </a:xfrm>
        </p:grpSpPr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2311EE82-DDEC-1441-94D8-0C7123AC30C3}"/>
                </a:ext>
              </a:extLst>
            </p:cNvPr>
            <p:cNvSpPr/>
            <p:nvPr/>
          </p:nvSpPr>
          <p:spPr>
            <a:xfrm>
              <a:off x="9600891" y="4006777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9" name="Elemento grafico 48">
              <a:extLst>
                <a:ext uri="{FF2B5EF4-FFF2-40B4-BE49-F238E27FC236}">
                  <a16:creationId xmlns:a16="http://schemas.microsoft.com/office/drawing/2014/main" id="{F19FDDD3-5155-B946-88A3-B02247F3F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635232" y="4044696"/>
              <a:ext cx="298872" cy="298872"/>
            </a:xfrm>
            <a:prstGeom prst="rect">
              <a:avLst/>
            </a:prstGeom>
          </p:spPr>
        </p:pic>
      </p:grp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1D1022C-D99A-914D-ABE6-9CE00270E5BA}"/>
              </a:ext>
            </a:extLst>
          </p:cNvPr>
          <p:cNvCxnSpPr>
            <a:cxnSpLocks/>
          </p:cNvCxnSpPr>
          <p:nvPr/>
        </p:nvCxnSpPr>
        <p:spPr>
          <a:xfrm flipH="1">
            <a:off x="9589654" y="4623189"/>
            <a:ext cx="780016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B904216-CFE3-8245-AFEF-F7511F3025F8}"/>
              </a:ext>
            </a:extLst>
          </p:cNvPr>
          <p:cNvCxnSpPr>
            <a:cxnSpLocks/>
          </p:cNvCxnSpPr>
          <p:nvPr/>
        </p:nvCxnSpPr>
        <p:spPr>
          <a:xfrm flipH="1">
            <a:off x="10132998" y="4649339"/>
            <a:ext cx="316364" cy="505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C4EA0A8C-4CEB-F64E-8E9E-9DF17F2C0C88}"/>
              </a:ext>
            </a:extLst>
          </p:cNvPr>
          <p:cNvCxnSpPr>
            <a:cxnSpLocks/>
          </p:cNvCxnSpPr>
          <p:nvPr/>
        </p:nvCxnSpPr>
        <p:spPr>
          <a:xfrm>
            <a:off x="10579610" y="4649339"/>
            <a:ext cx="225749" cy="4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689BC917-99A9-6D4B-B700-1C140962599A}"/>
              </a:ext>
            </a:extLst>
          </p:cNvPr>
          <p:cNvCxnSpPr>
            <a:cxnSpLocks/>
          </p:cNvCxnSpPr>
          <p:nvPr/>
        </p:nvCxnSpPr>
        <p:spPr>
          <a:xfrm>
            <a:off x="10635968" y="4623189"/>
            <a:ext cx="67554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72EEF1FE-6FD8-724B-A04F-0F560F971D58}"/>
              </a:ext>
            </a:extLst>
          </p:cNvPr>
          <p:cNvGrpSpPr/>
          <p:nvPr/>
        </p:nvGrpSpPr>
        <p:grpSpPr>
          <a:xfrm>
            <a:off x="9335487" y="5246824"/>
            <a:ext cx="378771" cy="374710"/>
            <a:chOff x="9600891" y="4006777"/>
            <a:chExt cx="378771" cy="374710"/>
          </a:xfrm>
        </p:grpSpPr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680211E4-9E55-E242-9728-FF35BC9F1E16}"/>
                </a:ext>
              </a:extLst>
            </p:cNvPr>
            <p:cNvSpPr/>
            <p:nvPr/>
          </p:nvSpPr>
          <p:spPr>
            <a:xfrm>
              <a:off x="9600891" y="4006777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6" name="Elemento grafico 55">
              <a:extLst>
                <a:ext uri="{FF2B5EF4-FFF2-40B4-BE49-F238E27FC236}">
                  <a16:creationId xmlns:a16="http://schemas.microsoft.com/office/drawing/2014/main" id="{ECA25E8C-C954-E64D-8269-299DD103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635232" y="4044696"/>
              <a:ext cx="298872" cy="298872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0B470560-E9B0-9B41-8BD1-42719C16DDBB}"/>
              </a:ext>
            </a:extLst>
          </p:cNvPr>
          <p:cNvGrpSpPr/>
          <p:nvPr/>
        </p:nvGrpSpPr>
        <p:grpSpPr>
          <a:xfrm>
            <a:off x="9939583" y="5246824"/>
            <a:ext cx="391043" cy="374710"/>
            <a:chOff x="10058318" y="3994001"/>
            <a:chExt cx="391043" cy="374710"/>
          </a:xfrm>
        </p:grpSpPr>
        <p:pic>
          <p:nvPicPr>
            <p:cNvPr id="58" name="Elemento grafico 57">
              <a:extLst>
                <a:ext uri="{FF2B5EF4-FFF2-40B4-BE49-F238E27FC236}">
                  <a16:creationId xmlns:a16="http://schemas.microsoft.com/office/drawing/2014/main" id="{FCBE3642-7E19-7C45-8814-21676017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99193" y="4001551"/>
              <a:ext cx="350168" cy="350168"/>
            </a:xfrm>
            <a:prstGeom prst="rect">
              <a:avLst/>
            </a:prstGeom>
          </p:spPr>
        </p:pic>
        <p:sp>
          <p:nvSpPr>
            <p:cNvPr id="59" name="Rettangolo con angoli arrotondati 58">
              <a:extLst>
                <a:ext uri="{FF2B5EF4-FFF2-40B4-BE49-F238E27FC236}">
                  <a16:creationId xmlns:a16="http://schemas.microsoft.com/office/drawing/2014/main" id="{CB1826DA-79A3-C744-9B2E-3C64BB33ED4B}"/>
                </a:ext>
              </a:extLst>
            </p:cNvPr>
            <p:cNvSpPr/>
            <p:nvPr/>
          </p:nvSpPr>
          <p:spPr>
            <a:xfrm>
              <a:off x="10058318" y="3994001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274BBB14-9A57-0E46-AD49-34C6EA28F8FF}"/>
              </a:ext>
            </a:extLst>
          </p:cNvPr>
          <p:cNvGrpSpPr/>
          <p:nvPr/>
        </p:nvGrpSpPr>
        <p:grpSpPr>
          <a:xfrm>
            <a:off x="10615973" y="5242103"/>
            <a:ext cx="378771" cy="374710"/>
            <a:chOff x="10333455" y="3946156"/>
            <a:chExt cx="378771" cy="374710"/>
          </a:xfrm>
        </p:grpSpPr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B409412E-1583-4740-96B1-D9643EF1D10F}"/>
                </a:ext>
              </a:extLst>
            </p:cNvPr>
            <p:cNvSpPr/>
            <p:nvPr/>
          </p:nvSpPr>
          <p:spPr>
            <a:xfrm>
              <a:off x="10333455" y="3946156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2" name="Elemento grafico 61">
              <a:extLst>
                <a:ext uri="{FF2B5EF4-FFF2-40B4-BE49-F238E27FC236}">
                  <a16:creationId xmlns:a16="http://schemas.microsoft.com/office/drawing/2014/main" id="{5DAD44F8-E1ED-E440-978E-25407228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50369" y="3971557"/>
              <a:ext cx="344431" cy="344431"/>
            </a:xfrm>
            <a:prstGeom prst="rect">
              <a:avLst/>
            </a:prstGeom>
          </p:spPr>
        </p:pic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E334E798-3251-DE4A-B396-DB2928222AD3}"/>
              </a:ext>
            </a:extLst>
          </p:cNvPr>
          <p:cNvGrpSpPr/>
          <p:nvPr/>
        </p:nvGrpSpPr>
        <p:grpSpPr>
          <a:xfrm>
            <a:off x="11233448" y="5246824"/>
            <a:ext cx="378771" cy="374710"/>
            <a:chOff x="11004256" y="3975518"/>
            <a:chExt cx="378771" cy="374710"/>
          </a:xfrm>
        </p:grpSpPr>
        <p:pic>
          <p:nvPicPr>
            <p:cNvPr id="64" name="Elemento grafico 63">
              <a:extLst>
                <a:ext uri="{FF2B5EF4-FFF2-40B4-BE49-F238E27FC236}">
                  <a16:creationId xmlns:a16="http://schemas.microsoft.com/office/drawing/2014/main" id="{604567F1-8FF3-9440-9DED-271A102F8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26957" y="4000060"/>
              <a:ext cx="350168" cy="350168"/>
            </a:xfrm>
            <a:prstGeom prst="rect">
              <a:avLst/>
            </a:prstGeom>
          </p:spPr>
        </p:pic>
        <p:sp>
          <p:nvSpPr>
            <p:cNvPr id="65" name="Rettangolo con angoli arrotondati 64">
              <a:extLst>
                <a:ext uri="{FF2B5EF4-FFF2-40B4-BE49-F238E27FC236}">
                  <a16:creationId xmlns:a16="http://schemas.microsoft.com/office/drawing/2014/main" id="{BE5A248B-D041-ED40-B740-F6B1B150F53D}"/>
                </a:ext>
              </a:extLst>
            </p:cNvPr>
            <p:cNvSpPr/>
            <p:nvPr/>
          </p:nvSpPr>
          <p:spPr>
            <a:xfrm>
              <a:off x="11004256" y="3975518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62F1AD71-3CBB-B344-BD07-2DE937B3182A}"/>
              </a:ext>
            </a:extLst>
          </p:cNvPr>
          <p:cNvSpPr txBox="1"/>
          <p:nvPr/>
        </p:nvSpPr>
        <p:spPr>
          <a:xfrm>
            <a:off x="287298" y="1926124"/>
            <a:ext cx="904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assume </a:t>
            </a:r>
            <a:r>
              <a:rPr lang="it-IT" dirty="0" err="1"/>
              <a:t>that</a:t>
            </a:r>
            <a:r>
              <a:rPr lang="it-IT" dirty="0"/>
              <a:t> the delivery teams are </a:t>
            </a:r>
            <a:r>
              <a:rPr lang="it-IT" dirty="0" err="1"/>
              <a:t>comfortable</a:t>
            </a:r>
            <a:r>
              <a:rPr lang="it-IT" dirty="0"/>
              <a:t> with building </a:t>
            </a:r>
            <a:r>
              <a:rPr lang="it-IT" dirty="0" err="1"/>
              <a:t>microservices</a:t>
            </a:r>
            <a:r>
              <a:rPr lang="it-IT" dirty="0"/>
              <a:t> and ready to </a:t>
            </a:r>
            <a:r>
              <a:rPr lang="it-IT" dirty="0" err="1"/>
              <a:t>attack</a:t>
            </a:r>
            <a:r>
              <a:rPr lang="it-IT" dirty="0"/>
              <a:t> the </a:t>
            </a:r>
            <a:r>
              <a:rPr lang="it-IT" dirty="0" err="1"/>
              <a:t>sticky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.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7E09D851-CAF3-5A44-9C2F-0D94ADB6FA30}"/>
              </a:ext>
            </a:extLst>
          </p:cNvPr>
          <p:cNvSpPr txBox="1"/>
          <p:nvPr/>
        </p:nvSpPr>
        <p:spPr>
          <a:xfrm>
            <a:off x="295850" y="3045888"/>
            <a:ext cx="8918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capability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domain </a:t>
            </a:r>
            <a:r>
              <a:rPr lang="it-IT" dirty="0" err="1"/>
              <a:t>concept</a:t>
            </a:r>
            <a:r>
              <a:rPr lang="it-IT" dirty="0"/>
              <a:t>, teams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themselves</a:t>
            </a:r>
            <a:r>
              <a:rPr lang="it-IT" dirty="0"/>
              <a:t> </a:t>
            </a:r>
            <a:r>
              <a:rPr lang="it-IT" dirty="0" err="1"/>
              <a:t>limited</a:t>
            </a:r>
            <a:r>
              <a:rPr lang="it-IT" dirty="0"/>
              <a:t> to </a:t>
            </a:r>
            <a:r>
              <a:rPr lang="it-IT" dirty="0" err="1"/>
              <a:t>decouple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 service </a:t>
            </a:r>
            <a:r>
              <a:rPr lang="it-IT" dirty="0" err="1"/>
              <a:t>without</a:t>
            </a:r>
            <a:r>
              <a:rPr lang="it-IT" dirty="0"/>
              <a:t> a </a:t>
            </a:r>
            <a:r>
              <a:rPr lang="it-IT" dirty="0" err="1"/>
              <a:t>dependency</a:t>
            </a:r>
            <a:r>
              <a:rPr lang="it-IT" dirty="0"/>
              <a:t> back to the </a:t>
            </a:r>
            <a:r>
              <a:rPr lang="it-IT" dirty="0" err="1"/>
              <a:t>monolith</a:t>
            </a:r>
            <a:r>
              <a:rPr lang="it-IT" dirty="0"/>
              <a:t>.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530BA1B6-9F00-3F49-9D86-5A749ED9BC23}"/>
              </a:ext>
            </a:extLst>
          </p:cNvPr>
          <p:cNvSpPr txBox="1"/>
          <p:nvPr/>
        </p:nvSpPr>
        <p:spPr>
          <a:xfrm>
            <a:off x="283464" y="4503610"/>
            <a:ext cx="8918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progress, the </a:t>
            </a:r>
            <a:r>
              <a:rPr lang="it-IT" dirty="0" err="1"/>
              <a:t>developers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the </a:t>
            </a:r>
            <a:r>
              <a:rPr lang="it-IT" dirty="0" err="1"/>
              <a:t>sticky</a:t>
            </a:r>
            <a:r>
              <a:rPr lang="it-IT" dirty="0"/>
              <a:t> </a:t>
            </a:r>
            <a:r>
              <a:rPr lang="it-IT" dirty="0" err="1"/>
              <a:t>capability</a:t>
            </a:r>
            <a:r>
              <a:rPr lang="it-IT" dirty="0"/>
              <a:t>, </a:t>
            </a:r>
            <a:r>
              <a:rPr lang="it-IT" dirty="0" err="1"/>
              <a:t>deconstruct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domain </a:t>
            </a:r>
            <a:r>
              <a:rPr lang="it-IT" dirty="0" err="1"/>
              <a:t>concepts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 </a:t>
            </a:r>
            <a:r>
              <a:rPr lang="it-IT" dirty="0" err="1"/>
              <a:t>reify</a:t>
            </a:r>
            <a:r>
              <a:rPr lang="it-IT" dirty="0"/>
              <a:t> </a:t>
            </a:r>
            <a:r>
              <a:rPr lang="it-IT" dirty="0" err="1"/>
              <a:t>those</a:t>
            </a:r>
            <a:r>
              <a:rPr lang="it-IT" dirty="0"/>
              <a:t> domain </a:t>
            </a:r>
            <a:r>
              <a:rPr lang="it-IT" dirty="0" err="1"/>
              <a:t>concepts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separate </a:t>
            </a:r>
            <a:r>
              <a:rPr lang="it-IT" dirty="0" err="1"/>
              <a:t>services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249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5" grpId="0"/>
      <p:bldP spid="36" grpId="0" animBg="1"/>
      <p:bldP spid="37" grpId="0" animBg="1"/>
      <p:bldP spid="67" grpId="0"/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37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F394640-C903-D140-8A65-2FE2E5E32D89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7C3F7005-FEF5-7541-B198-994A4DC0AE8D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/>
              <a:t>How to break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5B78AC-EDD5-5B47-A92A-97A29502BC38}"/>
              </a:ext>
            </a:extLst>
          </p:cNvPr>
          <p:cNvSpPr txBox="1"/>
          <p:nvPr/>
        </p:nvSpPr>
        <p:spPr>
          <a:xfrm>
            <a:off x="291471" y="1412776"/>
            <a:ext cx="560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Decouple</a:t>
            </a:r>
            <a:r>
              <a:rPr lang="it-IT" b="1" dirty="0"/>
              <a:t> </a:t>
            </a:r>
            <a:r>
              <a:rPr lang="it-IT" b="1" dirty="0" err="1"/>
              <a:t>Vertically</a:t>
            </a:r>
            <a:r>
              <a:rPr lang="it-IT" b="1" dirty="0"/>
              <a:t> and Release the Data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C61E22E-C9B9-6B44-8C46-57E28F1E3A0C}"/>
              </a:ext>
            </a:extLst>
          </p:cNvPr>
          <p:cNvGrpSpPr/>
          <p:nvPr/>
        </p:nvGrpSpPr>
        <p:grpSpPr>
          <a:xfrm>
            <a:off x="1991544" y="4780295"/>
            <a:ext cx="1560101" cy="1427348"/>
            <a:chOff x="7488227" y="3140192"/>
            <a:chExt cx="2136165" cy="2017000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BD9B5770-01C5-2242-9C64-2644820E6C63}"/>
                </a:ext>
              </a:extLst>
            </p:cNvPr>
            <p:cNvGrpSpPr/>
            <p:nvPr/>
          </p:nvGrpSpPr>
          <p:grpSpPr>
            <a:xfrm>
              <a:off x="9031766" y="3281654"/>
              <a:ext cx="378771" cy="374710"/>
              <a:chOff x="3357526" y="1750164"/>
              <a:chExt cx="378771" cy="374710"/>
            </a:xfrm>
          </p:grpSpPr>
          <p:pic>
            <p:nvPicPr>
              <p:cNvPr id="31" name="Elemento grafico 30">
                <a:extLst>
                  <a:ext uri="{FF2B5EF4-FFF2-40B4-BE49-F238E27FC236}">
                    <a16:creationId xmlns:a16="http://schemas.microsoft.com/office/drawing/2014/main" id="{DB9AC44E-4938-2B4B-ADF8-4C1F61753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80227" y="1774706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2" name="Rettangolo con angoli arrotondati 31">
                <a:extLst>
                  <a:ext uri="{FF2B5EF4-FFF2-40B4-BE49-F238E27FC236}">
                    <a16:creationId xmlns:a16="http://schemas.microsoft.com/office/drawing/2014/main" id="{9C4E30B5-8B79-BF4E-A009-0DC830AAE0A2}"/>
                  </a:ext>
                </a:extLst>
              </p:cNvPr>
              <p:cNvSpPr/>
              <p:nvPr/>
            </p:nvSpPr>
            <p:spPr>
              <a:xfrm>
                <a:off x="3357526" y="175016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E52C52EE-8E44-5F4F-8BD3-3EA7ABE5B8B2}"/>
                </a:ext>
              </a:extLst>
            </p:cNvPr>
            <p:cNvGrpSpPr/>
            <p:nvPr/>
          </p:nvGrpSpPr>
          <p:grpSpPr>
            <a:xfrm>
              <a:off x="7698841" y="3294911"/>
              <a:ext cx="378771" cy="374710"/>
              <a:chOff x="2927648" y="1848674"/>
              <a:chExt cx="378771" cy="374710"/>
            </a:xfrm>
          </p:grpSpPr>
          <p:pic>
            <p:nvPicPr>
              <p:cNvPr id="29" name="Elemento grafico 28">
                <a:extLst>
                  <a:ext uri="{FF2B5EF4-FFF2-40B4-BE49-F238E27FC236}">
                    <a16:creationId xmlns:a16="http://schemas.microsoft.com/office/drawing/2014/main" id="{ADBEFC01-27DE-2444-901D-44D1A5D73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3898" y="1861709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13D5BC6B-F1BA-E54D-A955-7C5C6F33E766}"/>
                  </a:ext>
                </a:extLst>
              </p:cNvPr>
              <p:cNvSpPr/>
              <p:nvPr/>
            </p:nvSpPr>
            <p:spPr>
              <a:xfrm>
                <a:off x="2927648" y="184867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97EF9474-B890-074C-8D0A-7A12E7F41E3E}"/>
                </a:ext>
              </a:extLst>
            </p:cNvPr>
            <p:cNvGrpSpPr/>
            <p:nvPr/>
          </p:nvGrpSpPr>
          <p:grpSpPr>
            <a:xfrm>
              <a:off x="8343873" y="3275090"/>
              <a:ext cx="391043" cy="374710"/>
              <a:chOff x="3457299" y="2334572"/>
              <a:chExt cx="391043" cy="374710"/>
            </a:xfrm>
          </p:grpSpPr>
          <p:pic>
            <p:nvPicPr>
              <p:cNvPr id="27" name="Elemento grafico 26">
                <a:extLst>
                  <a:ext uri="{FF2B5EF4-FFF2-40B4-BE49-F238E27FC236}">
                    <a16:creationId xmlns:a16="http://schemas.microsoft.com/office/drawing/2014/main" id="{BDFA7A44-82DA-514F-88E0-1633BAC71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98174" y="2342122"/>
                <a:ext cx="350168" cy="350168"/>
              </a:xfrm>
              <a:prstGeom prst="rect">
                <a:avLst/>
              </a:prstGeom>
            </p:spPr>
          </p:pic>
          <p:sp>
            <p:nvSpPr>
              <p:cNvPr id="28" name="Rettangolo con angoli arrotondati 27">
                <a:extLst>
                  <a:ext uri="{FF2B5EF4-FFF2-40B4-BE49-F238E27FC236}">
                    <a16:creationId xmlns:a16="http://schemas.microsoft.com/office/drawing/2014/main" id="{95DF7C44-61B6-C74F-B079-1768ABBCAD77}"/>
                  </a:ext>
                </a:extLst>
              </p:cNvPr>
              <p:cNvSpPr/>
              <p:nvPr/>
            </p:nvSpPr>
            <p:spPr>
              <a:xfrm>
                <a:off x="3457299" y="2334572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4763F934-C15E-6642-AF24-867D9C191F41}"/>
                </a:ext>
              </a:extLst>
            </p:cNvPr>
            <p:cNvSpPr/>
            <p:nvPr/>
          </p:nvSpPr>
          <p:spPr>
            <a:xfrm>
              <a:off x="8343873" y="389689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1458709E-E32E-4042-9279-7B231DB257B7}"/>
                </a:ext>
              </a:extLst>
            </p:cNvPr>
            <p:cNvSpPr/>
            <p:nvPr/>
          </p:nvSpPr>
          <p:spPr>
            <a:xfrm>
              <a:off x="7488227" y="3140192"/>
              <a:ext cx="2136165" cy="20170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3C2707FC-928A-2943-82E1-6041980426B4}"/>
                </a:ext>
              </a:extLst>
            </p:cNvPr>
            <p:cNvSpPr/>
            <p:nvPr/>
          </p:nvSpPr>
          <p:spPr>
            <a:xfrm>
              <a:off x="7705239" y="4536276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D26ED2F6-4C6A-9545-A1D5-4722A5A8ABB0}"/>
                </a:ext>
              </a:extLst>
            </p:cNvPr>
            <p:cNvSpPr/>
            <p:nvPr/>
          </p:nvSpPr>
          <p:spPr>
            <a:xfrm>
              <a:off x="7705239" y="392675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319C8E89-BF74-FE42-839B-6FB0FACADE57}"/>
                </a:ext>
              </a:extLst>
            </p:cNvPr>
            <p:cNvSpPr/>
            <p:nvPr/>
          </p:nvSpPr>
          <p:spPr>
            <a:xfrm>
              <a:off x="8360787" y="456364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C1D4860C-2287-8E4F-82EA-9C6A97994274}"/>
                </a:ext>
              </a:extLst>
            </p:cNvPr>
            <p:cNvGrpSpPr/>
            <p:nvPr/>
          </p:nvGrpSpPr>
          <p:grpSpPr>
            <a:xfrm>
              <a:off x="9053950" y="3896890"/>
              <a:ext cx="378771" cy="374710"/>
              <a:chOff x="3474014" y="3504751"/>
              <a:chExt cx="378771" cy="374710"/>
            </a:xfrm>
          </p:grpSpPr>
          <p:pic>
            <p:nvPicPr>
              <p:cNvPr id="25" name="Elemento grafico 24">
                <a:extLst>
                  <a:ext uri="{FF2B5EF4-FFF2-40B4-BE49-F238E27FC236}">
                    <a16:creationId xmlns:a16="http://schemas.microsoft.com/office/drawing/2014/main" id="{8FF483B0-9B59-B34B-86B9-CD464E3F0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88315" y="3517022"/>
                <a:ext cx="350168" cy="350168"/>
              </a:xfrm>
              <a:prstGeom prst="rect">
                <a:avLst/>
              </a:prstGeom>
            </p:spPr>
          </p:pic>
          <p:sp>
            <p:nvSpPr>
              <p:cNvPr id="26" name="Rettangolo con angoli arrotondati 25">
                <a:extLst>
                  <a:ext uri="{FF2B5EF4-FFF2-40B4-BE49-F238E27FC236}">
                    <a16:creationId xmlns:a16="http://schemas.microsoft.com/office/drawing/2014/main" id="{4B31F274-36CD-3F43-8C34-043C744ED936}"/>
                  </a:ext>
                </a:extLst>
              </p:cNvPr>
              <p:cNvSpPr/>
              <p:nvPr/>
            </p:nvSpPr>
            <p:spPr>
              <a:xfrm>
                <a:off x="3474014" y="3504751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DD1CEB1-9720-6848-84C9-3A083387A770}"/>
                </a:ext>
              </a:extLst>
            </p:cNvPr>
            <p:cNvSpPr/>
            <p:nvPr/>
          </p:nvSpPr>
          <p:spPr>
            <a:xfrm>
              <a:off x="9048691" y="456364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Elemento grafico 19">
              <a:extLst>
                <a:ext uri="{FF2B5EF4-FFF2-40B4-BE49-F238E27FC236}">
                  <a16:creationId xmlns:a16="http://schemas.microsoft.com/office/drawing/2014/main" id="{DE0E04D7-94EE-6D44-84FD-8D7032CD4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60787" y="3922291"/>
              <a:ext cx="344431" cy="344431"/>
            </a:xfrm>
            <a:prstGeom prst="rect">
              <a:avLst/>
            </a:prstGeom>
          </p:spPr>
        </p:pic>
        <p:pic>
          <p:nvPicPr>
            <p:cNvPr id="21" name="Elemento grafico 20">
              <a:extLst>
                <a:ext uri="{FF2B5EF4-FFF2-40B4-BE49-F238E27FC236}">
                  <a16:creationId xmlns:a16="http://schemas.microsoft.com/office/drawing/2014/main" id="{A0456450-EC15-EB40-A0DA-6EA7CEB9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39580" y="4566556"/>
              <a:ext cx="344430" cy="344430"/>
            </a:xfrm>
            <a:prstGeom prst="rect">
              <a:avLst/>
            </a:prstGeom>
          </p:spPr>
        </p:pic>
        <p:pic>
          <p:nvPicPr>
            <p:cNvPr id="22" name="Elemento grafico 21">
              <a:extLst>
                <a:ext uri="{FF2B5EF4-FFF2-40B4-BE49-F238E27FC236}">
                  <a16:creationId xmlns:a16="http://schemas.microsoft.com/office/drawing/2014/main" id="{C19F7F49-1115-2F4F-9FBE-DDF94785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39580" y="3964669"/>
              <a:ext cx="298872" cy="298872"/>
            </a:xfrm>
            <a:prstGeom prst="rect">
              <a:avLst/>
            </a:prstGeom>
          </p:spPr>
        </p:pic>
        <p:pic>
          <p:nvPicPr>
            <p:cNvPr id="23" name="Elemento grafico 22">
              <a:extLst>
                <a:ext uri="{FF2B5EF4-FFF2-40B4-BE49-F238E27FC236}">
                  <a16:creationId xmlns:a16="http://schemas.microsoft.com/office/drawing/2014/main" id="{040D3523-3468-EE49-BA5B-DE00654E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2495" y="4593721"/>
              <a:ext cx="298872" cy="298872"/>
            </a:xfrm>
            <a:prstGeom prst="rect">
              <a:avLst/>
            </a:prstGeom>
          </p:spPr>
        </p:pic>
        <p:pic>
          <p:nvPicPr>
            <p:cNvPr id="24" name="Elemento grafico 23">
              <a:extLst>
                <a:ext uri="{FF2B5EF4-FFF2-40B4-BE49-F238E27FC236}">
                  <a16:creationId xmlns:a16="http://schemas.microsoft.com/office/drawing/2014/main" id="{C0750114-F1BE-C043-AE81-D91673DB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84748" y="4580635"/>
              <a:ext cx="331079" cy="331079"/>
            </a:xfrm>
            <a:prstGeom prst="rect">
              <a:avLst/>
            </a:prstGeom>
          </p:spPr>
        </p:pic>
      </p:grpSp>
      <p:pic>
        <p:nvPicPr>
          <p:cNvPr id="33" name="Elemento grafico 32">
            <a:extLst>
              <a:ext uri="{FF2B5EF4-FFF2-40B4-BE49-F238E27FC236}">
                <a16:creationId xmlns:a16="http://schemas.microsoft.com/office/drawing/2014/main" id="{D16EE3E9-6802-A64E-8F94-1648D175F9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0979" y="5116487"/>
            <a:ext cx="754964" cy="754964"/>
          </a:xfrm>
          <a:prstGeom prst="rect">
            <a:avLst/>
          </a:prstGeom>
        </p:spPr>
      </p:pic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1AEF5523-73D3-6542-A412-E9CC0CAC4A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74986" y="5315779"/>
            <a:ext cx="438788" cy="438788"/>
          </a:xfrm>
          <a:prstGeom prst="rect">
            <a:avLst/>
          </a:prstGeom>
        </p:spPr>
      </p:pic>
      <p:sp>
        <p:nvSpPr>
          <p:cNvPr id="35" name="Freccia destra con strisce 34">
            <a:extLst>
              <a:ext uri="{FF2B5EF4-FFF2-40B4-BE49-F238E27FC236}">
                <a16:creationId xmlns:a16="http://schemas.microsoft.com/office/drawing/2014/main" id="{C4F61E2A-153F-864D-8123-424209C39782}"/>
              </a:ext>
            </a:extLst>
          </p:cNvPr>
          <p:cNvSpPr/>
          <p:nvPr/>
        </p:nvSpPr>
        <p:spPr>
          <a:xfrm>
            <a:off x="5237115" y="5324463"/>
            <a:ext cx="43204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10EC3AD2-6EEF-8145-BB45-3827E3DE7D26}"/>
              </a:ext>
            </a:extLst>
          </p:cNvPr>
          <p:cNvCxnSpPr>
            <a:cxnSpLocks/>
          </p:cNvCxnSpPr>
          <p:nvPr/>
        </p:nvCxnSpPr>
        <p:spPr>
          <a:xfrm>
            <a:off x="1483126" y="5493969"/>
            <a:ext cx="3684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FDEFA7B6-6D61-B241-8225-A0AC284BFD20}"/>
              </a:ext>
            </a:extLst>
          </p:cNvPr>
          <p:cNvCxnSpPr>
            <a:cxnSpLocks/>
          </p:cNvCxnSpPr>
          <p:nvPr/>
        </p:nvCxnSpPr>
        <p:spPr>
          <a:xfrm>
            <a:off x="3647728" y="5512473"/>
            <a:ext cx="3684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1CA66889-CD39-1049-900F-FD7FCD7C4AFD}"/>
              </a:ext>
            </a:extLst>
          </p:cNvPr>
          <p:cNvGrpSpPr/>
          <p:nvPr/>
        </p:nvGrpSpPr>
        <p:grpSpPr>
          <a:xfrm>
            <a:off x="8738612" y="4898906"/>
            <a:ext cx="276627" cy="265167"/>
            <a:chOff x="3357526" y="1750164"/>
            <a:chExt cx="378771" cy="374710"/>
          </a:xfrm>
        </p:grpSpPr>
        <p:pic>
          <p:nvPicPr>
            <p:cNvPr id="39" name="Elemento grafico 38">
              <a:extLst>
                <a:ext uri="{FF2B5EF4-FFF2-40B4-BE49-F238E27FC236}">
                  <a16:creationId xmlns:a16="http://schemas.microsoft.com/office/drawing/2014/main" id="{33225276-07A8-414F-8BEE-0B23F7AE8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80227" y="1774706"/>
              <a:ext cx="350168" cy="350168"/>
            </a:xfrm>
            <a:prstGeom prst="rect">
              <a:avLst/>
            </a:prstGeom>
          </p:spPr>
        </p:pic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FA896980-EFC1-064C-8151-C950BF9DAEAA}"/>
                </a:ext>
              </a:extLst>
            </p:cNvPr>
            <p:cNvSpPr/>
            <p:nvPr/>
          </p:nvSpPr>
          <p:spPr>
            <a:xfrm>
              <a:off x="3357526" y="1750164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F1099AD-7FB8-7443-8382-A500F9F15B6A}"/>
              </a:ext>
            </a:extLst>
          </p:cNvPr>
          <p:cNvGrpSpPr/>
          <p:nvPr/>
        </p:nvGrpSpPr>
        <p:grpSpPr>
          <a:xfrm>
            <a:off x="7909734" y="5787613"/>
            <a:ext cx="276627" cy="265167"/>
            <a:chOff x="2927648" y="1848674"/>
            <a:chExt cx="378771" cy="374710"/>
          </a:xfrm>
        </p:grpSpPr>
        <p:pic>
          <p:nvPicPr>
            <p:cNvPr id="42" name="Elemento grafico 41">
              <a:extLst>
                <a:ext uri="{FF2B5EF4-FFF2-40B4-BE49-F238E27FC236}">
                  <a16:creationId xmlns:a16="http://schemas.microsoft.com/office/drawing/2014/main" id="{A86226F8-ED45-8E49-B950-A12EE8759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3898" y="1861708"/>
              <a:ext cx="350169" cy="350169"/>
            </a:xfrm>
            <a:prstGeom prst="rect">
              <a:avLst/>
            </a:prstGeom>
          </p:spPr>
        </p:pic>
        <p:sp>
          <p:nvSpPr>
            <p:cNvPr id="43" name="Rettangolo con angoli arrotondati 42">
              <a:extLst>
                <a:ext uri="{FF2B5EF4-FFF2-40B4-BE49-F238E27FC236}">
                  <a16:creationId xmlns:a16="http://schemas.microsoft.com/office/drawing/2014/main" id="{6ACC8128-4B03-7940-B8BB-998A4E11BBAB}"/>
                </a:ext>
              </a:extLst>
            </p:cNvPr>
            <p:cNvSpPr/>
            <p:nvPr/>
          </p:nvSpPr>
          <p:spPr>
            <a:xfrm>
              <a:off x="2927648" y="1848674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02B361C1-C869-7149-8C3F-370668C95FFF}"/>
              </a:ext>
            </a:extLst>
          </p:cNvPr>
          <p:cNvGrpSpPr/>
          <p:nvPr/>
        </p:nvGrpSpPr>
        <p:grpSpPr>
          <a:xfrm>
            <a:off x="8274820" y="4908615"/>
            <a:ext cx="285590" cy="265167"/>
            <a:chOff x="3457299" y="2334572"/>
            <a:chExt cx="391043" cy="374710"/>
          </a:xfrm>
        </p:grpSpPr>
        <p:pic>
          <p:nvPicPr>
            <p:cNvPr id="45" name="Elemento grafico 44">
              <a:extLst>
                <a:ext uri="{FF2B5EF4-FFF2-40B4-BE49-F238E27FC236}">
                  <a16:creationId xmlns:a16="http://schemas.microsoft.com/office/drawing/2014/main" id="{298F398F-9FA6-A34F-BC2F-CD2B5E6E8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8174" y="2342122"/>
              <a:ext cx="350168" cy="350168"/>
            </a:xfrm>
            <a:prstGeom prst="rect">
              <a:avLst/>
            </a:prstGeom>
          </p:spPr>
        </p:pic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396BF218-C765-DA40-BA97-F35EE3A0F188}"/>
                </a:ext>
              </a:extLst>
            </p:cNvPr>
            <p:cNvSpPr/>
            <p:nvPr/>
          </p:nvSpPr>
          <p:spPr>
            <a:xfrm>
              <a:off x="3457299" y="2334572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CBCA2D43-8439-D24E-80E1-943C7C57E197}"/>
              </a:ext>
            </a:extLst>
          </p:cNvPr>
          <p:cNvSpPr/>
          <p:nvPr/>
        </p:nvSpPr>
        <p:spPr>
          <a:xfrm>
            <a:off x="8445543" y="5281349"/>
            <a:ext cx="276627" cy="2651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DDBEC9B4-577A-B040-B8D2-4FF8CB039048}"/>
              </a:ext>
            </a:extLst>
          </p:cNvPr>
          <p:cNvSpPr/>
          <p:nvPr/>
        </p:nvSpPr>
        <p:spPr>
          <a:xfrm>
            <a:off x="7720875" y="4847111"/>
            <a:ext cx="1418678" cy="75496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17429365-E738-B849-A14B-E7CFF85E40E7}"/>
              </a:ext>
            </a:extLst>
          </p:cNvPr>
          <p:cNvSpPr/>
          <p:nvPr/>
        </p:nvSpPr>
        <p:spPr>
          <a:xfrm>
            <a:off x="7803413" y="4906171"/>
            <a:ext cx="276627" cy="2651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E930F4F1-FF7F-364E-A848-670813B34D19}"/>
              </a:ext>
            </a:extLst>
          </p:cNvPr>
          <p:cNvSpPr/>
          <p:nvPr/>
        </p:nvSpPr>
        <p:spPr>
          <a:xfrm>
            <a:off x="8106672" y="5287300"/>
            <a:ext cx="276627" cy="2651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B8D43CCA-150B-0148-98E1-0D39EB77FB52}"/>
              </a:ext>
            </a:extLst>
          </p:cNvPr>
          <p:cNvGrpSpPr/>
          <p:nvPr/>
        </p:nvGrpSpPr>
        <p:grpSpPr>
          <a:xfrm>
            <a:off x="8782984" y="5282186"/>
            <a:ext cx="276627" cy="265167"/>
            <a:chOff x="3474014" y="3504751"/>
            <a:chExt cx="378771" cy="374710"/>
          </a:xfrm>
        </p:grpSpPr>
        <p:pic>
          <p:nvPicPr>
            <p:cNvPr id="52" name="Elemento grafico 51">
              <a:extLst>
                <a:ext uri="{FF2B5EF4-FFF2-40B4-BE49-F238E27FC236}">
                  <a16:creationId xmlns:a16="http://schemas.microsoft.com/office/drawing/2014/main" id="{B075BA50-8AE2-0B40-A5BE-ACE2603C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88315" y="3517022"/>
              <a:ext cx="350168" cy="350168"/>
            </a:xfrm>
            <a:prstGeom prst="rect">
              <a:avLst/>
            </a:prstGeom>
          </p:spPr>
        </p:pic>
        <p:sp>
          <p:nvSpPr>
            <p:cNvPr id="53" name="Rettangolo con angoli arrotondati 52">
              <a:extLst>
                <a:ext uri="{FF2B5EF4-FFF2-40B4-BE49-F238E27FC236}">
                  <a16:creationId xmlns:a16="http://schemas.microsoft.com/office/drawing/2014/main" id="{765FA0AD-7507-864B-BF6A-69310C465B4D}"/>
                </a:ext>
              </a:extLst>
            </p:cNvPr>
            <p:cNvSpPr/>
            <p:nvPr/>
          </p:nvSpPr>
          <p:spPr>
            <a:xfrm>
              <a:off x="3474014" y="3504751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1AD049C6-F2D3-7146-8B7B-7302E1147F84}"/>
              </a:ext>
            </a:extLst>
          </p:cNvPr>
          <p:cNvSpPr/>
          <p:nvPr/>
        </p:nvSpPr>
        <p:spPr>
          <a:xfrm>
            <a:off x="7771421" y="5285151"/>
            <a:ext cx="276627" cy="2651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Elemento grafico 54">
            <a:extLst>
              <a:ext uri="{FF2B5EF4-FFF2-40B4-BE49-F238E27FC236}">
                <a16:creationId xmlns:a16="http://schemas.microsoft.com/office/drawing/2014/main" id="{D6B1FE8D-0153-BA45-A349-B2CA84B4CA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7896" y="5299324"/>
            <a:ext cx="251548" cy="243740"/>
          </a:xfrm>
          <a:prstGeom prst="rect">
            <a:avLst/>
          </a:prstGeom>
        </p:spPr>
      </p:pic>
      <p:pic>
        <p:nvPicPr>
          <p:cNvPr id="56" name="Elemento grafico 55">
            <a:extLst>
              <a:ext uri="{FF2B5EF4-FFF2-40B4-BE49-F238E27FC236}">
                <a16:creationId xmlns:a16="http://schemas.microsoft.com/office/drawing/2014/main" id="{BDF7FC4B-ADA3-ED49-B365-1F6F84B78A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28493" y="4927599"/>
            <a:ext cx="251547" cy="243739"/>
          </a:xfrm>
          <a:prstGeom prst="rect">
            <a:avLst/>
          </a:prstGeom>
        </p:spPr>
      </p:pic>
      <p:grpSp>
        <p:nvGrpSpPr>
          <p:cNvPr id="57" name="Gruppo 56">
            <a:extLst>
              <a:ext uri="{FF2B5EF4-FFF2-40B4-BE49-F238E27FC236}">
                <a16:creationId xmlns:a16="http://schemas.microsoft.com/office/drawing/2014/main" id="{88C12E40-83B7-D14A-833A-25477BB409EA}"/>
              </a:ext>
            </a:extLst>
          </p:cNvPr>
          <p:cNvGrpSpPr/>
          <p:nvPr/>
        </p:nvGrpSpPr>
        <p:grpSpPr>
          <a:xfrm>
            <a:off x="8312097" y="5796837"/>
            <a:ext cx="276627" cy="265167"/>
            <a:chOff x="7769812" y="5355414"/>
            <a:chExt cx="276627" cy="265167"/>
          </a:xfrm>
        </p:grpSpPr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381680A9-9B44-1D4D-A95C-368E5421D686}"/>
                </a:ext>
              </a:extLst>
            </p:cNvPr>
            <p:cNvSpPr/>
            <p:nvPr/>
          </p:nvSpPr>
          <p:spPr>
            <a:xfrm>
              <a:off x="7769812" y="5355414"/>
              <a:ext cx="276627" cy="26516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9" name="Elemento grafico 58">
              <a:extLst>
                <a:ext uri="{FF2B5EF4-FFF2-40B4-BE49-F238E27FC236}">
                  <a16:creationId xmlns:a16="http://schemas.microsoft.com/office/drawing/2014/main" id="{1D264A96-1A7D-0644-ADFA-B37033BC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94892" y="5382247"/>
              <a:ext cx="218275" cy="211499"/>
            </a:xfrm>
            <a:prstGeom prst="rect">
              <a:avLst/>
            </a:prstGeom>
          </p:spPr>
        </p:pic>
      </p:grpSp>
      <p:pic>
        <p:nvPicPr>
          <p:cNvPr id="60" name="Elemento grafico 59">
            <a:extLst>
              <a:ext uri="{FF2B5EF4-FFF2-40B4-BE49-F238E27FC236}">
                <a16:creationId xmlns:a16="http://schemas.microsoft.com/office/drawing/2014/main" id="{DC91AF19-E75F-DC4F-AE26-E80E63B8DA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03413" y="5306436"/>
            <a:ext cx="218275" cy="211499"/>
          </a:xfrm>
          <a:prstGeom prst="rect">
            <a:avLst/>
          </a:prstGeom>
        </p:spPr>
      </p:pic>
      <p:pic>
        <p:nvPicPr>
          <p:cNvPr id="61" name="Elemento grafico 60">
            <a:extLst>
              <a:ext uri="{FF2B5EF4-FFF2-40B4-BE49-F238E27FC236}">
                <a16:creationId xmlns:a16="http://schemas.microsoft.com/office/drawing/2014/main" id="{398F2F28-B475-094D-9A6F-7491D172AF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24171" y="5299324"/>
            <a:ext cx="241796" cy="234291"/>
          </a:xfrm>
          <a:prstGeom prst="rect">
            <a:avLst/>
          </a:prstGeom>
        </p:spPr>
      </p:pic>
      <p:pic>
        <p:nvPicPr>
          <p:cNvPr id="62" name="Elemento grafico 61">
            <a:extLst>
              <a:ext uri="{FF2B5EF4-FFF2-40B4-BE49-F238E27FC236}">
                <a16:creationId xmlns:a16="http://schemas.microsoft.com/office/drawing/2014/main" id="{61C1F468-B354-2446-AD03-7B430A7FD5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57756" y="5232570"/>
            <a:ext cx="754964" cy="754964"/>
          </a:xfrm>
          <a:prstGeom prst="rect">
            <a:avLst/>
          </a:prstGeom>
        </p:spPr>
      </p:pic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DB48A565-7F3A-334D-A880-A7E1BFAB2D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97492" y="5013176"/>
            <a:ext cx="438788" cy="438788"/>
          </a:xfrm>
          <a:prstGeom prst="rect">
            <a:avLst/>
          </a:prstGeom>
        </p:spPr>
      </p:pic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BD006402-CBAD-E944-8983-40CDEF4AB2A9}"/>
              </a:ext>
            </a:extLst>
          </p:cNvPr>
          <p:cNvCxnSpPr>
            <a:cxnSpLocks/>
          </p:cNvCxnSpPr>
          <p:nvPr/>
        </p:nvCxnSpPr>
        <p:spPr>
          <a:xfrm flipV="1">
            <a:off x="7131164" y="5290870"/>
            <a:ext cx="403154" cy="164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49F85FDA-7018-9549-9588-E928C4DAB08E}"/>
              </a:ext>
            </a:extLst>
          </p:cNvPr>
          <p:cNvCxnSpPr>
            <a:cxnSpLocks/>
          </p:cNvCxnSpPr>
          <p:nvPr/>
        </p:nvCxnSpPr>
        <p:spPr>
          <a:xfrm>
            <a:off x="9270234" y="5209870"/>
            <a:ext cx="3684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4AA1F74B-C463-DA45-B403-6B4E169FE2AD}"/>
              </a:ext>
            </a:extLst>
          </p:cNvPr>
          <p:cNvCxnSpPr>
            <a:cxnSpLocks/>
          </p:cNvCxnSpPr>
          <p:nvPr/>
        </p:nvCxnSpPr>
        <p:spPr>
          <a:xfrm>
            <a:off x="8899069" y="5949280"/>
            <a:ext cx="5813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Elemento grafico 66">
            <a:extLst>
              <a:ext uri="{FF2B5EF4-FFF2-40B4-BE49-F238E27FC236}">
                <a16:creationId xmlns:a16="http://schemas.microsoft.com/office/drawing/2014/main" id="{F81EE8B4-23AD-4949-BB6A-02A1274E56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37060" y="5820021"/>
            <a:ext cx="276627" cy="276627"/>
          </a:xfrm>
          <a:prstGeom prst="rect">
            <a:avLst/>
          </a:prstGeom>
        </p:spPr>
      </p:pic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7A583625-9ED6-4A44-AB7D-CB7CB8831A15}"/>
              </a:ext>
            </a:extLst>
          </p:cNvPr>
          <p:cNvCxnSpPr>
            <a:cxnSpLocks/>
          </p:cNvCxnSpPr>
          <p:nvPr/>
        </p:nvCxnSpPr>
        <p:spPr>
          <a:xfrm>
            <a:off x="7131164" y="5694955"/>
            <a:ext cx="413393" cy="205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A1BCB49E-DDD1-E448-8FDD-A8AB14BA9BC4}"/>
              </a:ext>
            </a:extLst>
          </p:cNvPr>
          <p:cNvSpPr/>
          <p:nvPr/>
        </p:nvSpPr>
        <p:spPr>
          <a:xfrm>
            <a:off x="7834389" y="5721667"/>
            <a:ext cx="822313" cy="374981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43560D16-8F75-0C46-A160-89F5AC023011}"/>
              </a:ext>
            </a:extLst>
          </p:cNvPr>
          <p:cNvSpPr txBox="1"/>
          <p:nvPr/>
        </p:nvSpPr>
        <p:spPr>
          <a:xfrm>
            <a:off x="291470" y="1741513"/>
            <a:ext cx="1170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Simply</a:t>
            </a:r>
            <a:r>
              <a:rPr lang="it-IT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keeping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data in the </a:t>
            </a:r>
            <a:r>
              <a:rPr lang="it-IT" dirty="0" err="1"/>
              <a:t>same</a:t>
            </a:r>
            <a:r>
              <a:rPr lang="it-IT" dirty="0"/>
              <a:t> data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u="sng" dirty="0" err="1"/>
              <a:t>counter</a:t>
            </a:r>
            <a:r>
              <a:rPr lang="it-IT" dirty="0"/>
              <a:t> to the </a:t>
            </a:r>
            <a:r>
              <a:rPr lang="it-IT" dirty="0" err="1"/>
              <a:t>Decentralized</a:t>
            </a:r>
            <a:r>
              <a:rPr lang="it-IT" dirty="0"/>
              <a:t> Data Management </a:t>
            </a:r>
            <a:r>
              <a:rPr lang="it-IT" dirty="0" err="1"/>
              <a:t>characteristic</a:t>
            </a:r>
            <a:r>
              <a:rPr lang="it-IT" dirty="0"/>
              <a:t> of </a:t>
            </a:r>
            <a:r>
              <a:rPr lang="it-IT" dirty="0" err="1"/>
              <a:t>microservices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decoupled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release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independently</a:t>
            </a:r>
            <a:r>
              <a:rPr lang="it-IT" dirty="0"/>
              <a:t>.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principles</a:t>
            </a:r>
            <a:r>
              <a:rPr lang="it-IT" dirty="0"/>
              <a:t> guide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developers</a:t>
            </a:r>
            <a:r>
              <a:rPr lang="it-IT" dirty="0"/>
              <a:t>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the </a:t>
            </a:r>
            <a:r>
              <a:rPr lang="it-IT" dirty="0" err="1"/>
              <a:t>decoupling</a:t>
            </a:r>
            <a:r>
              <a:rPr lang="it-IT" dirty="0"/>
              <a:t>. 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7EAB0699-D633-FA49-B3DF-1C4800AC868B}"/>
              </a:ext>
            </a:extLst>
          </p:cNvPr>
          <p:cNvSpPr txBox="1"/>
          <p:nvPr/>
        </p:nvSpPr>
        <p:spPr>
          <a:xfrm>
            <a:off x="291470" y="3678408"/>
            <a:ext cx="11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strategy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out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vertically</a:t>
            </a:r>
            <a:r>
              <a:rPr lang="it-IT" dirty="0"/>
              <a:t>, </a:t>
            </a:r>
            <a:r>
              <a:rPr lang="it-IT" dirty="0" err="1"/>
              <a:t>decouple</a:t>
            </a:r>
            <a:r>
              <a:rPr lang="it-IT" dirty="0"/>
              <a:t> the core </a:t>
            </a:r>
            <a:r>
              <a:rPr lang="it-IT" dirty="0" err="1"/>
              <a:t>capability</a:t>
            </a:r>
            <a:r>
              <a:rPr lang="it-IT" dirty="0"/>
              <a:t> with </a:t>
            </a:r>
            <a:r>
              <a:rPr lang="it-IT" dirty="0" err="1"/>
              <a:t>its</a:t>
            </a:r>
            <a:r>
              <a:rPr lang="it-IT" dirty="0"/>
              <a:t> data and </a:t>
            </a:r>
            <a:r>
              <a:rPr lang="it-IT" dirty="0" err="1"/>
              <a:t>redirect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front-end </a:t>
            </a:r>
            <a:r>
              <a:rPr lang="it-IT" dirty="0" err="1"/>
              <a:t>applications</a:t>
            </a:r>
            <a:r>
              <a:rPr lang="it-IT" dirty="0"/>
              <a:t> to the new </a:t>
            </a:r>
            <a:r>
              <a:rPr lang="it-IT" dirty="0" err="1"/>
              <a:t>APIs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6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7" grpId="0" animBg="1"/>
      <p:bldP spid="48" grpId="0" animBg="1"/>
      <p:bldP spid="49" grpId="0" animBg="1"/>
      <p:bldP spid="50" grpId="0" animBg="1"/>
      <p:bldP spid="54" grpId="0" animBg="1"/>
      <p:bldP spid="69" grpId="0" animBg="1"/>
      <p:bldP spid="7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38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A47501E-8B4B-514A-8FB5-BDC84B3F8462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A047A9F0-9F47-214B-8BC3-ADC93A8ECDFF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/>
              <a:t>How to break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6AB0EE7-A2E2-0046-BA4D-BB591692E253}"/>
              </a:ext>
            </a:extLst>
          </p:cNvPr>
          <p:cNvSpPr txBox="1"/>
          <p:nvPr/>
        </p:nvSpPr>
        <p:spPr>
          <a:xfrm>
            <a:off x="291471" y="1427460"/>
            <a:ext cx="915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it-IT" b="1" dirty="0" err="1"/>
              <a:t>Decouple</a:t>
            </a:r>
            <a:r>
              <a:rPr lang="it-IT" b="1" dirty="0"/>
              <a:t> </a:t>
            </a:r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Important</a:t>
            </a:r>
            <a:r>
              <a:rPr lang="it-IT" b="1" dirty="0"/>
              <a:t> to the Business and </a:t>
            </a:r>
            <a:r>
              <a:rPr lang="it-IT" b="1" dirty="0" err="1"/>
              <a:t>Changes</a:t>
            </a:r>
            <a:r>
              <a:rPr lang="it-IT" b="1" dirty="0"/>
              <a:t> </a:t>
            </a:r>
            <a:r>
              <a:rPr lang="it-IT" b="1" dirty="0" err="1"/>
              <a:t>Frequently</a:t>
            </a:r>
            <a:endParaRPr lang="it-IT" b="1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369A1CB1-A557-BD4C-92CF-F262D461A76D}"/>
              </a:ext>
            </a:extLst>
          </p:cNvPr>
          <p:cNvGrpSpPr/>
          <p:nvPr/>
        </p:nvGrpSpPr>
        <p:grpSpPr>
          <a:xfrm>
            <a:off x="1631504" y="3278854"/>
            <a:ext cx="1776125" cy="1698523"/>
            <a:chOff x="7488227" y="3140192"/>
            <a:chExt cx="2136165" cy="2017000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2ADEEA3-28AD-184C-AC2A-CA11E35053BF}"/>
                </a:ext>
              </a:extLst>
            </p:cNvPr>
            <p:cNvGrpSpPr/>
            <p:nvPr/>
          </p:nvGrpSpPr>
          <p:grpSpPr>
            <a:xfrm>
              <a:off x="9031766" y="3281654"/>
              <a:ext cx="378771" cy="374710"/>
              <a:chOff x="3357526" y="1750164"/>
              <a:chExt cx="378771" cy="374710"/>
            </a:xfrm>
          </p:grpSpPr>
          <p:pic>
            <p:nvPicPr>
              <p:cNvPr id="31" name="Elemento grafico 30">
                <a:extLst>
                  <a:ext uri="{FF2B5EF4-FFF2-40B4-BE49-F238E27FC236}">
                    <a16:creationId xmlns:a16="http://schemas.microsoft.com/office/drawing/2014/main" id="{651BB5DC-EC8F-5346-AD90-384252D6D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80227" y="1774706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2" name="Rettangolo con angoli arrotondati 31">
                <a:extLst>
                  <a:ext uri="{FF2B5EF4-FFF2-40B4-BE49-F238E27FC236}">
                    <a16:creationId xmlns:a16="http://schemas.microsoft.com/office/drawing/2014/main" id="{A3984453-6BCE-7C4C-A53C-FB2D24DEAC4C}"/>
                  </a:ext>
                </a:extLst>
              </p:cNvPr>
              <p:cNvSpPr/>
              <p:nvPr/>
            </p:nvSpPr>
            <p:spPr>
              <a:xfrm>
                <a:off x="3357526" y="175016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1EEC12FD-FE9A-EA47-AA5A-A6B9D78DF08B}"/>
                </a:ext>
              </a:extLst>
            </p:cNvPr>
            <p:cNvGrpSpPr/>
            <p:nvPr/>
          </p:nvGrpSpPr>
          <p:grpSpPr>
            <a:xfrm>
              <a:off x="7698841" y="3294911"/>
              <a:ext cx="378771" cy="374710"/>
              <a:chOff x="2927648" y="1848674"/>
              <a:chExt cx="378771" cy="374710"/>
            </a:xfrm>
          </p:grpSpPr>
          <p:pic>
            <p:nvPicPr>
              <p:cNvPr id="29" name="Elemento grafico 28">
                <a:extLst>
                  <a:ext uri="{FF2B5EF4-FFF2-40B4-BE49-F238E27FC236}">
                    <a16:creationId xmlns:a16="http://schemas.microsoft.com/office/drawing/2014/main" id="{ACE92A03-C140-F749-8FB9-C9846A9B2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3898" y="1861709"/>
                <a:ext cx="350168" cy="350168"/>
              </a:xfrm>
              <a:prstGeom prst="rect">
                <a:avLst/>
              </a:prstGeom>
            </p:spPr>
          </p:pic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040BDCDD-E715-384B-BEFC-F7B0F903F6E1}"/>
                  </a:ext>
                </a:extLst>
              </p:cNvPr>
              <p:cNvSpPr/>
              <p:nvPr/>
            </p:nvSpPr>
            <p:spPr>
              <a:xfrm>
                <a:off x="2927648" y="1848674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53751435-9C71-3949-AFEF-27F60768E3DA}"/>
                </a:ext>
              </a:extLst>
            </p:cNvPr>
            <p:cNvGrpSpPr/>
            <p:nvPr/>
          </p:nvGrpSpPr>
          <p:grpSpPr>
            <a:xfrm>
              <a:off x="8343873" y="3275090"/>
              <a:ext cx="391043" cy="374710"/>
              <a:chOff x="3457299" y="2334572"/>
              <a:chExt cx="391043" cy="374710"/>
            </a:xfrm>
          </p:grpSpPr>
          <p:pic>
            <p:nvPicPr>
              <p:cNvPr id="27" name="Elemento grafico 26">
                <a:extLst>
                  <a:ext uri="{FF2B5EF4-FFF2-40B4-BE49-F238E27FC236}">
                    <a16:creationId xmlns:a16="http://schemas.microsoft.com/office/drawing/2014/main" id="{B1B8E87B-99AA-784E-93BF-4E64FFDCD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98174" y="2342122"/>
                <a:ext cx="350168" cy="350168"/>
              </a:xfrm>
              <a:prstGeom prst="rect">
                <a:avLst/>
              </a:prstGeom>
            </p:spPr>
          </p:pic>
          <p:sp>
            <p:nvSpPr>
              <p:cNvPr id="28" name="Rettangolo con angoli arrotondati 27">
                <a:extLst>
                  <a:ext uri="{FF2B5EF4-FFF2-40B4-BE49-F238E27FC236}">
                    <a16:creationId xmlns:a16="http://schemas.microsoft.com/office/drawing/2014/main" id="{3DF6A62E-0EDC-EA42-9CB9-F4BE61FC8CBB}"/>
                  </a:ext>
                </a:extLst>
              </p:cNvPr>
              <p:cNvSpPr/>
              <p:nvPr/>
            </p:nvSpPr>
            <p:spPr>
              <a:xfrm>
                <a:off x="3457299" y="2334572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8F58E0FA-0162-A84C-9A63-37454AAF1D69}"/>
                </a:ext>
              </a:extLst>
            </p:cNvPr>
            <p:cNvSpPr/>
            <p:nvPr/>
          </p:nvSpPr>
          <p:spPr>
            <a:xfrm>
              <a:off x="8343873" y="389689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850F35D6-195D-E747-85EE-6F09848100A1}"/>
                </a:ext>
              </a:extLst>
            </p:cNvPr>
            <p:cNvSpPr/>
            <p:nvPr/>
          </p:nvSpPr>
          <p:spPr>
            <a:xfrm>
              <a:off x="7488227" y="3140192"/>
              <a:ext cx="2136165" cy="20170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5628E3B6-8460-F04B-987F-6D357EFFDC77}"/>
                </a:ext>
              </a:extLst>
            </p:cNvPr>
            <p:cNvSpPr/>
            <p:nvPr/>
          </p:nvSpPr>
          <p:spPr>
            <a:xfrm>
              <a:off x="7705239" y="4536276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5D4090A9-E6E4-7B40-AE36-F3308889CEAC}"/>
                </a:ext>
              </a:extLst>
            </p:cNvPr>
            <p:cNvSpPr/>
            <p:nvPr/>
          </p:nvSpPr>
          <p:spPr>
            <a:xfrm>
              <a:off x="7705239" y="3926750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A9A5F44F-353D-364C-847E-CFB404EB5490}"/>
                </a:ext>
              </a:extLst>
            </p:cNvPr>
            <p:cNvSpPr/>
            <p:nvPr/>
          </p:nvSpPr>
          <p:spPr>
            <a:xfrm>
              <a:off x="8360787" y="456364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696FBB95-31D8-8D45-8B15-9D21C87A9FCF}"/>
                </a:ext>
              </a:extLst>
            </p:cNvPr>
            <p:cNvGrpSpPr/>
            <p:nvPr/>
          </p:nvGrpSpPr>
          <p:grpSpPr>
            <a:xfrm>
              <a:off x="9053950" y="3896890"/>
              <a:ext cx="378771" cy="374710"/>
              <a:chOff x="3474014" y="3504751"/>
              <a:chExt cx="378771" cy="374710"/>
            </a:xfrm>
          </p:grpSpPr>
          <p:pic>
            <p:nvPicPr>
              <p:cNvPr id="25" name="Elemento grafico 24">
                <a:extLst>
                  <a:ext uri="{FF2B5EF4-FFF2-40B4-BE49-F238E27FC236}">
                    <a16:creationId xmlns:a16="http://schemas.microsoft.com/office/drawing/2014/main" id="{5139D89F-2C1D-4946-884B-DB9CAEA5F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88315" y="3517022"/>
                <a:ext cx="350168" cy="350168"/>
              </a:xfrm>
              <a:prstGeom prst="rect">
                <a:avLst/>
              </a:prstGeom>
            </p:spPr>
          </p:pic>
          <p:sp>
            <p:nvSpPr>
              <p:cNvPr id="26" name="Rettangolo con angoli arrotondati 25">
                <a:extLst>
                  <a:ext uri="{FF2B5EF4-FFF2-40B4-BE49-F238E27FC236}">
                    <a16:creationId xmlns:a16="http://schemas.microsoft.com/office/drawing/2014/main" id="{C426A69D-3E8A-264B-8C0E-57E67F5FE407}"/>
                  </a:ext>
                </a:extLst>
              </p:cNvPr>
              <p:cNvSpPr/>
              <p:nvPr/>
            </p:nvSpPr>
            <p:spPr>
              <a:xfrm>
                <a:off x="3474014" y="3504751"/>
                <a:ext cx="378771" cy="37471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49063BFA-24C7-214C-9D13-F94BC079B717}"/>
                </a:ext>
              </a:extLst>
            </p:cNvPr>
            <p:cNvSpPr/>
            <p:nvPr/>
          </p:nvSpPr>
          <p:spPr>
            <a:xfrm>
              <a:off x="9048691" y="4563643"/>
              <a:ext cx="378771" cy="37471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Elemento grafico 19">
              <a:extLst>
                <a:ext uri="{FF2B5EF4-FFF2-40B4-BE49-F238E27FC236}">
                  <a16:creationId xmlns:a16="http://schemas.microsoft.com/office/drawing/2014/main" id="{848C84D2-290E-3243-9157-A3B34475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60787" y="3922291"/>
              <a:ext cx="344431" cy="344431"/>
            </a:xfrm>
            <a:prstGeom prst="rect">
              <a:avLst/>
            </a:prstGeom>
          </p:spPr>
        </p:pic>
        <p:pic>
          <p:nvPicPr>
            <p:cNvPr id="21" name="Elemento grafico 20">
              <a:extLst>
                <a:ext uri="{FF2B5EF4-FFF2-40B4-BE49-F238E27FC236}">
                  <a16:creationId xmlns:a16="http://schemas.microsoft.com/office/drawing/2014/main" id="{B7E6BE6F-1D3C-764A-8905-84134C8AA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39580" y="4566556"/>
              <a:ext cx="344430" cy="344430"/>
            </a:xfrm>
            <a:prstGeom prst="rect">
              <a:avLst/>
            </a:prstGeom>
          </p:spPr>
        </p:pic>
        <p:pic>
          <p:nvPicPr>
            <p:cNvPr id="22" name="Elemento grafico 21">
              <a:extLst>
                <a:ext uri="{FF2B5EF4-FFF2-40B4-BE49-F238E27FC236}">
                  <a16:creationId xmlns:a16="http://schemas.microsoft.com/office/drawing/2014/main" id="{132C7C38-E62D-DB49-BE72-57F5B49E5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39580" y="3964669"/>
              <a:ext cx="298872" cy="298872"/>
            </a:xfrm>
            <a:prstGeom prst="rect">
              <a:avLst/>
            </a:prstGeom>
          </p:spPr>
        </p:pic>
        <p:pic>
          <p:nvPicPr>
            <p:cNvPr id="23" name="Elemento grafico 22">
              <a:extLst>
                <a:ext uri="{FF2B5EF4-FFF2-40B4-BE49-F238E27FC236}">
                  <a16:creationId xmlns:a16="http://schemas.microsoft.com/office/drawing/2014/main" id="{9BE25171-B7C3-EE41-B08A-0B979744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2495" y="4593721"/>
              <a:ext cx="298872" cy="298872"/>
            </a:xfrm>
            <a:prstGeom prst="rect">
              <a:avLst/>
            </a:prstGeom>
          </p:spPr>
        </p:pic>
        <p:pic>
          <p:nvPicPr>
            <p:cNvPr id="24" name="Elemento grafico 23">
              <a:extLst>
                <a:ext uri="{FF2B5EF4-FFF2-40B4-BE49-F238E27FC236}">
                  <a16:creationId xmlns:a16="http://schemas.microsoft.com/office/drawing/2014/main" id="{BC725D73-3F57-624E-A19D-929CC0445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84748" y="4580635"/>
              <a:ext cx="331079" cy="331079"/>
            </a:xfrm>
            <a:prstGeom prst="rect">
              <a:avLst/>
            </a:prstGeom>
          </p:spPr>
        </p:pic>
      </p:grpSp>
      <p:pic>
        <p:nvPicPr>
          <p:cNvPr id="33" name="Elemento grafico 32">
            <a:extLst>
              <a:ext uri="{FF2B5EF4-FFF2-40B4-BE49-F238E27FC236}">
                <a16:creationId xmlns:a16="http://schemas.microsoft.com/office/drawing/2014/main" id="{EA0FF71F-BE02-3F41-87C5-7969E082431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8241" y="3310480"/>
            <a:ext cx="549440" cy="549440"/>
          </a:xfrm>
          <a:prstGeom prst="rect">
            <a:avLst/>
          </a:prstGeom>
        </p:spPr>
      </p:pic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9F732AD1-A5E6-1C45-9F77-9E004F6B6C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51452" y="4426149"/>
            <a:ext cx="576355" cy="576355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B18C809-8597-7746-A575-C8CCCDEAFA83}"/>
              </a:ext>
            </a:extLst>
          </p:cNvPr>
          <p:cNvSpPr txBox="1"/>
          <p:nvPr/>
        </p:nvSpPr>
        <p:spPr>
          <a:xfrm>
            <a:off x="400066" y="3864249"/>
            <a:ext cx="811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/>
              <a:t>Dev</a:t>
            </a:r>
            <a:r>
              <a:rPr lang="it-IT" sz="1000" dirty="0"/>
              <a:t> team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96CD8E0-3C3F-2A4F-9905-BBC7362BD679}"/>
              </a:ext>
            </a:extLst>
          </p:cNvPr>
          <p:cNvSpPr txBox="1"/>
          <p:nvPr/>
        </p:nvSpPr>
        <p:spPr>
          <a:xfrm>
            <a:off x="3864366" y="4946652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Business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81BB4474-5F9E-CE4D-A549-A5FAFEB3D437}"/>
              </a:ext>
            </a:extLst>
          </p:cNvPr>
          <p:cNvCxnSpPr>
            <a:cxnSpLocks/>
          </p:cNvCxnSpPr>
          <p:nvPr/>
        </p:nvCxnSpPr>
        <p:spPr>
          <a:xfrm>
            <a:off x="1211507" y="3724688"/>
            <a:ext cx="595113" cy="729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1E8680C-8F56-2143-94C1-92D655D63116}"/>
              </a:ext>
            </a:extLst>
          </p:cNvPr>
          <p:cNvCxnSpPr>
            <a:cxnSpLocks/>
          </p:cNvCxnSpPr>
          <p:nvPr/>
        </p:nvCxnSpPr>
        <p:spPr>
          <a:xfrm flipH="1">
            <a:off x="3279239" y="4725744"/>
            <a:ext cx="513812" cy="4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108A32AF-54B5-0647-A9FE-FBAEB7DF8BF1}"/>
              </a:ext>
            </a:extLst>
          </p:cNvPr>
          <p:cNvCxnSpPr>
            <a:cxnSpLocks/>
          </p:cNvCxnSpPr>
          <p:nvPr/>
        </p:nvCxnSpPr>
        <p:spPr>
          <a:xfrm flipH="1" flipV="1">
            <a:off x="3243892" y="3724688"/>
            <a:ext cx="583734" cy="844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DCFDA10-D754-6943-B8C1-B4633FE47254}"/>
              </a:ext>
            </a:extLst>
          </p:cNvPr>
          <p:cNvSpPr txBox="1"/>
          <p:nvPr/>
        </p:nvSpPr>
        <p:spPr>
          <a:xfrm>
            <a:off x="291471" y="1806555"/>
            <a:ext cx="117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 </a:t>
            </a:r>
            <a:r>
              <a:rPr lang="it-IT" dirty="0" err="1"/>
              <a:t>decoupling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from the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use the </a:t>
            </a:r>
            <a:r>
              <a:rPr lang="it-IT" dirty="0" err="1"/>
              <a:t>analogy</a:t>
            </a:r>
            <a:r>
              <a:rPr lang="it-IT" dirty="0"/>
              <a:t> of a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organ</a:t>
            </a:r>
            <a:r>
              <a:rPr lang="it-IT" dirty="0"/>
              <a:t> </a:t>
            </a:r>
            <a:r>
              <a:rPr lang="it-IT" dirty="0" err="1"/>
              <a:t>surgery</a:t>
            </a:r>
            <a:r>
              <a:rPr lang="it-IT" dirty="0"/>
              <a:t>.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non-</a:t>
            </a:r>
            <a:r>
              <a:rPr lang="it-IT" dirty="0" err="1"/>
              <a:t>trivial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of work, the </a:t>
            </a:r>
            <a:r>
              <a:rPr lang="it-IT" dirty="0" err="1"/>
              <a:t>developers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continuously</a:t>
            </a:r>
            <a:r>
              <a:rPr lang="it-IT" dirty="0"/>
              <a:t> </a:t>
            </a:r>
            <a:r>
              <a:rPr lang="it-IT" dirty="0" err="1"/>
              <a:t>evaluate</a:t>
            </a:r>
            <a:r>
              <a:rPr lang="it-IT" dirty="0"/>
              <a:t> the </a:t>
            </a:r>
            <a:r>
              <a:rPr lang="it-IT" dirty="0" err="1"/>
              <a:t>cost</a:t>
            </a:r>
            <a:r>
              <a:rPr lang="it-IT" dirty="0"/>
              <a:t> of </a:t>
            </a:r>
            <a:r>
              <a:rPr lang="it-IT" dirty="0" err="1"/>
              <a:t>decoupling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the benefits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.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A53C20F-4EF1-6045-9F96-310F220C00F4}"/>
              </a:ext>
            </a:extLst>
          </p:cNvPr>
          <p:cNvCxnSpPr>
            <a:cxnSpLocks/>
          </p:cNvCxnSpPr>
          <p:nvPr/>
        </p:nvCxnSpPr>
        <p:spPr>
          <a:xfrm>
            <a:off x="1220518" y="3572555"/>
            <a:ext cx="1032577" cy="340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734F2F3-5309-1D42-95C9-49106A088717}"/>
              </a:ext>
            </a:extLst>
          </p:cNvPr>
          <p:cNvCxnSpPr>
            <a:cxnSpLocks/>
          </p:cNvCxnSpPr>
          <p:nvPr/>
        </p:nvCxnSpPr>
        <p:spPr>
          <a:xfrm flipH="1" flipV="1">
            <a:off x="2712897" y="4250595"/>
            <a:ext cx="1064384" cy="374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e 42">
            <a:extLst>
              <a:ext uri="{FF2B5EF4-FFF2-40B4-BE49-F238E27FC236}">
                <a16:creationId xmlns:a16="http://schemas.microsoft.com/office/drawing/2014/main" id="{D5A59422-49DB-1846-A869-B38A6698C688}"/>
              </a:ext>
            </a:extLst>
          </p:cNvPr>
          <p:cNvSpPr/>
          <p:nvPr/>
        </p:nvSpPr>
        <p:spPr>
          <a:xfrm>
            <a:off x="2246764" y="3814257"/>
            <a:ext cx="502994" cy="53375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CB97922A-D1E8-2946-8BFC-FD4839AE9F46}"/>
              </a:ext>
            </a:extLst>
          </p:cNvPr>
          <p:cNvSpPr/>
          <p:nvPr/>
        </p:nvSpPr>
        <p:spPr>
          <a:xfrm>
            <a:off x="538241" y="5447676"/>
            <a:ext cx="504347" cy="441850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2D9BEDA4-90F4-F040-A2D9-6F3006EF3605}"/>
              </a:ext>
            </a:extLst>
          </p:cNvPr>
          <p:cNvGrpSpPr/>
          <p:nvPr/>
        </p:nvGrpSpPr>
        <p:grpSpPr>
          <a:xfrm>
            <a:off x="632918" y="5513377"/>
            <a:ext cx="314931" cy="315545"/>
            <a:chOff x="4094012" y="2885461"/>
            <a:chExt cx="314931" cy="315545"/>
          </a:xfrm>
        </p:grpSpPr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338CC77D-B0EB-9D42-8C51-4D24B29C1B89}"/>
                </a:ext>
              </a:extLst>
            </p:cNvPr>
            <p:cNvSpPr/>
            <p:nvPr/>
          </p:nvSpPr>
          <p:spPr>
            <a:xfrm>
              <a:off x="4094012" y="2885461"/>
              <a:ext cx="314931" cy="31554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7" name="Elemento grafico 46">
              <a:extLst>
                <a:ext uri="{FF2B5EF4-FFF2-40B4-BE49-F238E27FC236}">
                  <a16:creationId xmlns:a16="http://schemas.microsoft.com/office/drawing/2014/main" id="{887F820A-666E-3241-AA8F-8B72D75AD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08075" y="2910959"/>
              <a:ext cx="286379" cy="290047"/>
            </a:xfrm>
            <a:prstGeom prst="rect">
              <a:avLst/>
            </a:prstGeom>
          </p:spPr>
        </p:pic>
      </p:grpSp>
      <p:sp>
        <p:nvSpPr>
          <p:cNvPr id="48" name="Freccia destra con strisce 47">
            <a:extLst>
              <a:ext uri="{FF2B5EF4-FFF2-40B4-BE49-F238E27FC236}">
                <a16:creationId xmlns:a16="http://schemas.microsoft.com/office/drawing/2014/main" id="{8BDE77B8-1E0E-8E45-B85F-AEE0160D26A6}"/>
              </a:ext>
            </a:extLst>
          </p:cNvPr>
          <p:cNvSpPr/>
          <p:nvPr/>
        </p:nvSpPr>
        <p:spPr>
          <a:xfrm rot="8054511">
            <a:off x="1154498" y="4929161"/>
            <a:ext cx="43204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F6C1C08-A94E-4349-840B-CE6296E68641}"/>
              </a:ext>
            </a:extLst>
          </p:cNvPr>
          <p:cNvSpPr txBox="1"/>
          <p:nvPr/>
        </p:nvSpPr>
        <p:spPr>
          <a:xfrm>
            <a:off x="1067086" y="5466103"/>
            <a:ext cx="1861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 err="1"/>
              <a:t>customer</a:t>
            </a:r>
            <a:r>
              <a:rPr lang="it-IT" sz="1000" dirty="0"/>
              <a:t> </a:t>
            </a:r>
            <a:r>
              <a:rPr lang="it-IT" sz="1000" dirty="0" err="1"/>
              <a:t>personalization</a:t>
            </a:r>
            <a:r>
              <a:rPr lang="it-IT" sz="1000" dirty="0"/>
              <a:t> service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25A2F34-EB71-0B4C-AB46-9AC7057C792E}"/>
              </a:ext>
            </a:extLst>
          </p:cNvPr>
          <p:cNvSpPr txBox="1"/>
          <p:nvPr/>
        </p:nvSpPr>
        <p:spPr>
          <a:xfrm>
            <a:off x="4624078" y="2898034"/>
            <a:ext cx="737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looking</a:t>
            </a:r>
            <a:r>
              <a:rPr lang="it-IT" dirty="0"/>
              <a:t> for the code </a:t>
            </a:r>
            <a:r>
              <a:rPr lang="it-IT" dirty="0" err="1"/>
              <a:t>commit</a:t>
            </a:r>
            <a:r>
              <a:rPr lang="it-IT" dirty="0"/>
              <a:t> </a:t>
            </a:r>
            <a:r>
              <a:rPr lang="it-IT" dirty="0" err="1"/>
              <a:t>history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out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historically</a:t>
            </a:r>
            <a:r>
              <a:rPr lang="it-IT" dirty="0"/>
              <a:t> </a:t>
            </a:r>
            <a:r>
              <a:rPr lang="it-IT" dirty="0" err="1"/>
              <a:t>changed</a:t>
            </a:r>
            <a:r>
              <a:rPr lang="it-IT" dirty="0"/>
              <a:t> </a:t>
            </a:r>
            <a:r>
              <a:rPr lang="it-IT" dirty="0" err="1"/>
              <a:t>most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overlay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with the </a:t>
            </a:r>
            <a:r>
              <a:rPr lang="it-IT" dirty="0" err="1"/>
              <a:t>product</a:t>
            </a:r>
            <a:r>
              <a:rPr lang="it-IT" dirty="0"/>
              <a:t> </a:t>
            </a:r>
            <a:r>
              <a:rPr lang="it-IT" dirty="0" err="1"/>
              <a:t>roadmap</a:t>
            </a:r>
            <a:r>
              <a:rPr lang="it-IT" dirty="0"/>
              <a:t> and portfolio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9D4336B-0C2F-5B46-9550-155B14CFCD53}"/>
              </a:ext>
            </a:extLst>
          </p:cNvPr>
          <p:cNvSpPr txBox="1"/>
          <p:nvPr/>
        </p:nvSpPr>
        <p:spPr>
          <a:xfrm>
            <a:off x="4651633" y="4231617"/>
            <a:ext cx="7339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desired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getting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 in </a:t>
            </a:r>
            <a:r>
              <a:rPr lang="it-IT" dirty="0" err="1"/>
              <a:t>near</a:t>
            </a:r>
            <a:r>
              <a:rPr lang="it-IT" dirty="0"/>
              <a:t> future, </a:t>
            </a:r>
            <a:r>
              <a:rPr lang="it-IT" dirty="0" err="1"/>
              <a:t>then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talk to the business and </a:t>
            </a:r>
            <a:r>
              <a:rPr lang="it-IT" dirty="0" err="1"/>
              <a:t>product</a:t>
            </a:r>
            <a:r>
              <a:rPr lang="it-IT" dirty="0"/>
              <a:t> </a:t>
            </a:r>
            <a:r>
              <a:rPr lang="it-IT" dirty="0" err="1"/>
              <a:t>managers</a:t>
            </a:r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6EBAB3CF-2FE9-F947-A035-511F64CEEBC3}"/>
              </a:ext>
            </a:extLst>
          </p:cNvPr>
          <p:cNvSpPr txBox="1"/>
          <p:nvPr/>
        </p:nvSpPr>
        <p:spPr>
          <a:xfrm>
            <a:off x="3407629" y="5328711"/>
            <a:ext cx="8593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module</a:t>
            </a:r>
            <a:r>
              <a:rPr lang="it-IT" dirty="0"/>
              <a:t> of the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matter</a:t>
            </a:r>
            <a:r>
              <a:rPr lang="it-IT" dirty="0"/>
              <a:t> for the business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take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21573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3" grpId="0" animBg="1"/>
      <p:bldP spid="44" grpId="0" animBg="1"/>
      <p:bldP spid="48" grpId="0" animBg="1"/>
      <p:bldP spid="49" grpId="0"/>
      <p:bldP spid="50" grpId="0"/>
      <p:bldP spid="51" grpId="0"/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39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EFC17517-C00C-0C4E-9C0F-706BB7EFF3A5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5E9C6436-C160-8A4B-8B50-08220C6E8F05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/>
              <a:t>How to break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EA9CA2-8F0E-044C-BBF8-D21F1268D71B}"/>
              </a:ext>
            </a:extLst>
          </p:cNvPr>
          <p:cNvSpPr txBox="1"/>
          <p:nvPr/>
        </p:nvSpPr>
        <p:spPr>
          <a:xfrm>
            <a:off x="301981" y="1778948"/>
            <a:ext cx="11689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a service,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basically</a:t>
            </a:r>
            <a:r>
              <a:rPr lang="it-IT" dirty="0"/>
              <a:t> 2 ways to 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Extract</a:t>
            </a:r>
            <a:r>
              <a:rPr lang="it-IT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Rewrite</a:t>
            </a:r>
            <a:r>
              <a:rPr lang="it-IT" dirty="0"/>
              <a:t> </a:t>
            </a:r>
            <a:r>
              <a:rPr lang="it-IT" dirty="0" err="1"/>
              <a:t>capability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8BF79D-51FF-354A-98BA-1A8BA8D3BE91}"/>
              </a:ext>
            </a:extLst>
          </p:cNvPr>
          <p:cNvSpPr txBox="1"/>
          <p:nvPr/>
        </p:nvSpPr>
        <p:spPr>
          <a:xfrm>
            <a:off x="280921" y="1432888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Decouple</a:t>
            </a:r>
            <a:r>
              <a:rPr lang="it-IT" b="1" dirty="0"/>
              <a:t> </a:t>
            </a:r>
            <a:r>
              <a:rPr lang="it-IT" b="1" dirty="0" err="1"/>
              <a:t>Capability</a:t>
            </a:r>
            <a:r>
              <a:rPr lang="it-IT" b="1" dirty="0"/>
              <a:t> and </a:t>
            </a:r>
            <a:r>
              <a:rPr lang="it-IT" b="1" dirty="0" err="1"/>
              <a:t>not</a:t>
            </a:r>
            <a:r>
              <a:rPr lang="it-IT" b="1" dirty="0"/>
              <a:t> Code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DB2C3C8-6C34-434E-81F9-551B3CB2C6FD}"/>
              </a:ext>
            </a:extLst>
          </p:cNvPr>
          <p:cNvSpPr txBox="1"/>
          <p:nvPr/>
        </p:nvSpPr>
        <p:spPr>
          <a:xfrm>
            <a:off x="280921" y="2783092"/>
            <a:ext cx="11689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decomposition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imagined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case of </a:t>
            </a:r>
            <a:r>
              <a:rPr lang="it-IT" dirty="0" err="1"/>
              <a:t>reusing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</a:t>
            </a:r>
            <a:r>
              <a:rPr lang="it-IT" dirty="0" err="1"/>
              <a:t>as-is</a:t>
            </a:r>
            <a:r>
              <a:rPr lang="it-IT" dirty="0"/>
              <a:t> and </a:t>
            </a:r>
            <a:r>
              <a:rPr lang="it-IT" dirty="0" err="1"/>
              <a:t>extracting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separate service. The </a:t>
            </a:r>
            <a:r>
              <a:rPr lang="it-IT" dirty="0" err="1"/>
              <a:t>labor</a:t>
            </a:r>
            <a:r>
              <a:rPr lang="it-IT" dirty="0"/>
              <a:t> of building, no </a:t>
            </a:r>
            <a:r>
              <a:rPr lang="it-IT" dirty="0" err="1"/>
              <a:t>matter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painful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or </a:t>
            </a:r>
            <a:r>
              <a:rPr lang="it-IT" dirty="0" err="1"/>
              <a:t>imperfect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,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grow</a:t>
            </a:r>
            <a:r>
              <a:rPr lang="it-IT" dirty="0"/>
              <a:t> love for </a:t>
            </a:r>
            <a:r>
              <a:rPr lang="it-IT" dirty="0" err="1"/>
              <a:t>it</a:t>
            </a:r>
            <a:r>
              <a:rPr lang="it-IT" dirty="0"/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072BA5-B68C-1F49-ADC6-68BEE90B9301}"/>
              </a:ext>
            </a:extLst>
          </p:cNvPr>
          <p:cNvSpPr txBox="1"/>
          <p:nvPr/>
        </p:nvSpPr>
        <p:spPr>
          <a:xfrm>
            <a:off x="279469" y="5197047"/>
            <a:ext cx="7822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Alternatively</a:t>
            </a:r>
            <a:r>
              <a:rPr lang="it-IT" dirty="0"/>
              <a:t> </a:t>
            </a:r>
            <a:r>
              <a:rPr lang="it-IT" dirty="0" err="1"/>
              <a:t>rewriting</a:t>
            </a:r>
            <a:r>
              <a:rPr lang="it-IT" dirty="0"/>
              <a:t> the </a:t>
            </a:r>
            <a:r>
              <a:rPr lang="it-IT" dirty="0" err="1"/>
              <a:t>capability</a:t>
            </a:r>
            <a:r>
              <a:rPr lang="it-IT" dirty="0"/>
              <a:t> </a:t>
            </a:r>
            <a:r>
              <a:rPr lang="it-IT" dirty="0" err="1"/>
              <a:t>gives</a:t>
            </a:r>
            <a:r>
              <a:rPr lang="it-IT" dirty="0"/>
              <a:t> the </a:t>
            </a:r>
            <a:r>
              <a:rPr lang="it-IT" dirty="0" err="1"/>
              <a:t>opportunity</a:t>
            </a:r>
            <a:r>
              <a:rPr lang="it-IT" dirty="0"/>
              <a:t>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Revisit</a:t>
            </a:r>
            <a:r>
              <a:rPr lang="it-IT" dirty="0"/>
              <a:t> the business </a:t>
            </a:r>
            <a:r>
              <a:rPr lang="it-IT" dirty="0" err="1"/>
              <a:t>capability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Simplify</a:t>
            </a:r>
            <a:r>
              <a:rPr lang="it-IT" dirty="0"/>
              <a:t> the </a:t>
            </a:r>
            <a:r>
              <a:rPr lang="it-IT" dirty="0" err="1"/>
              <a:t>legacy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Technology </a:t>
            </a:r>
            <a:r>
              <a:rPr lang="it-IT" dirty="0" err="1"/>
              <a:t>refresh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the case)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A2A88E9-0E05-F147-85BC-68E508C83E7C}"/>
              </a:ext>
            </a:extLst>
          </p:cNvPr>
          <p:cNvSpPr txBox="1"/>
          <p:nvPr/>
        </p:nvSpPr>
        <p:spPr>
          <a:xfrm>
            <a:off x="301981" y="3943903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b="1" dirty="0"/>
              <a:t>IKEA </a:t>
            </a:r>
            <a:r>
              <a:rPr lang="it-IT" b="1" dirty="0" err="1"/>
              <a:t>Effect</a:t>
            </a:r>
            <a:r>
              <a:rPr lang="it-IT" dirty="0"/>
              <a:t>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D13D98-1027-9C42-B660-5E85CAFE91EB}"/>
              </a:ext>
            </a:extLst>
          </p:cNvPr>
          <p:cNvSpPr txBox="1"/>
          <p:nvPr/>
        </p:nvSpPr>
        <p:spPr>
          <a:xfrm>
            <a:off x="280921" y="4550716"/>
            <a:ext cx="7707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causes</a:t>
            </a:r>
            <a:r>
              <a:rPr lang="it-IT" dirty="0"/>
              <a:t> </a:t>
            </a:r>
            <a:r>
              <a:rPr lang="it-IT" dirty="0" err="1"/>
              <a:t>technical</a:t>
            </a:r>
            <a:r>
              <a:rPr lang="it-IT" dirty="0"/>
              <a:t> </a:t>
            </a:r>
            <a:r>
              <a:rPr lang="it-IT" dirty="0" err="1"/>
              <a:t>managers</a:t>
            </a:r>
            <a:r>
              <a:rPr lang="it-IT" dirty="0"/>
              <a:t> to </a:t>
            </a:r>
            <a:r>
              <a:rPr lang="it-IT" dirty="0" err="1"/>
              <a:t>disregard</a:t>
            </a:r>
            <a:r>
              <a:rPr lang="it-IT" dirty="0"/>
              <a:t> the high </a:t>
            </a:r>
            <a:r>
              <a:rPr lang="it-IT" dirty="0" err="1"/>
              <a:t>cost</a:t>
            </a:r>
            <a:r>
              <a:rPr lang="it-IT" dirty="0"/>
              <a:t> and </a:t>
            </a:r>
            <a:r>
              <a:rPr lang="it-IT" dirty="0" err="1"/>
              <a:t>low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of </a:t>
            </a:r>
            <a:r>
              <a:rPr lang="it-IT" dirty="0" err="1"/>
              <a:t>extracting</a:t>
            </a:r>
            <a:r>
              <a:rPr lang="it-IT" dirty="0"/>
              <a:t> and </a:t>
            </a:r>
            <a:r>
              <a:rPr lang="it-IT" dirty="0" err="1"/>
              <a:t>reusing</a:t>
            </a:r>
            <a:r>
              <a:rPr lang="it-IT" dirty="0"/>
              <a:t> the code.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C48549B-6ADC-8B40-AB2D-309C98B0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792" y="3557364"/>
            <a:ext cx="3771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4">
            <a:extLst>
              <a:ext uri="{FF2B5EF4-FFF2-40B4-BE49-F238E27FC236}">
                <a16:creationId xmlns:a16="http://schemas.microsoft.com/office/drawing/2014/main" id="{F46D1794-AB37-9E4E-AC6E-3CD4EFD7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16632"/>
            <a:ext cx="11125236" cy="1104900"/>
          </a:xfrm>
        </p:spPr>
        <p:txBody>
          <a:bodyPr/>
          <a:lstStyle/>
          <a:p>
            <a:r>
              <a:rPr lang="it-IT" sz="3000" dirty="0" err="1">
                <a:solidFill>
                  <a:schemeClr val="accent5"/>
                </a:solidFill>
                <a:latin typeface="+mn-lt"/>
              </a:rPr>
              <a:t>Componentization</a:t>
            </a:r>
            <a:r>
              <a:rPr lang="it-IT" sz="3000" dirty="0">
                <a:solidFill>
                  <a:schemeClr val="accent5"/>
                </a:solidFill>
                <a:latin typeface="+mn-lt"/>
              </a:rPr>
              <a:t> via Services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4</a:t>
            </a:fld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F848C7A-7865-B545-911F-4E0D6E2E5014}"/>
              </a:ext>
            </a:extLst>
          </p:cNvPr>
          <p:cNvGrpSpPr/>
          <p:nvPr/>
        </p:nvGrpSpPr>
        <p:grpSpPr>
          <a:xfrm>
            <a:off x="324966" y="1106679"/>
            <a:ext cx="5401651" cy="2205528"/>
            <a:chOff x="324966" y="1106679"/>
            <a:chExt cx="5401651" cy="2205528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F5F7D02-A55E-7847-A26C-41813192D636}"/>
                </a:ext>
              </a:extLst>
            </p:cNvPr>
            <p:cNvSpPr txBox="1"/>
            <p:nvPr/>
          </p:nvSpPr>
          <p:spPr>
            <a:xfrm>
              <a:off x="324966" y="1557881"/>
              <a:ext cx="540165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Libraries </a:t>
              </a:r>
              <a:r>
                <a:rPr lang="it-IT" dirty="0" err="1"/>
                <a:t>as</a:t>
              </a:r>
              <a:r>
                <a:rPr lang="it-IT" dirty="0"/>
                <a:t> </a:t>
              </a:r>
              <a:r>
                <a:rPr lang="it-IT" dirty="0" err="1"/>
                <a:t>components</a:t>
              </a:r>
              <a:r>
                <a:rPr lang="it-IT" dirty="0"/>
                <a:t> - in-</a:t>
              </a:r>
              <a:r>
                <a:rPr lang="it-IT" dirty="0" err="1"/>
                <a:t>memory</a:t>
              </a:r>
              <a:r>
                <a:rPr lang="it-IT" dirty="0"/>
                <a:t> </a:t>
              </a:r>
              <a:r>
                <a:rPr lang="it-IT" dirty="0" err="1"/>
                <a:t>function</a:t>
              </a:r>
              <a:r>
                <a:rPr lang="it-IT" dirty="0"/>
                <a:t> </a:t>
              </a:r>
              <a:r>
                <a:rPr lang="it-IT" dirty="0" err="1"/>
                <a:t>calls</a:t>
              </a:r>
              <a:r>
                <a:rPr lang="it-IT" dirty="0"/>
                <a:t>.</a:t>
              </a:r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  <a:p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59855FF5-9DE6-3549-902D-7FA898A146B5}"/>
                </a:ext>
              </a:extLst>
            </p:cNvPr>
            <p:cNvSpPr txBox="1"/>
            <p:nvPr/>
          </p:nvSpPr>
          <p:spPr>
            <a:xfrm>
              <a:off x="398032" y="1106679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 err="1"/>
                <a:t>Componentization</a:t>
              </a:r>
              <a:endParaRPr lang="it-IT" i="1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325AF7E-B5DA-6A49-810E-AF5AC8D3300B}"/>
              </a:ext>
            </a:extLst>
          </p:cNvPr>
          <p:cNvGrpSpPr/>
          <p:nvPr/>
        </p:nvGrpSpPr>
        <p:grpSpPr>
          <a:xfrm>
            <a:off x="6299471" y="1164462"/>
            <a:ext cx="5616624" cy="1097533"/>
            <a:chOff x="6096000" y="1149119"/>
            <a:chExt cx="5616624" cy="1097533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0A02AA0-9F0B-1E4A-B260-743C0C6AAA91}"/>
                </a:ext>
              </a:extLst>
            </p:cNvPr>
            <p:cNvSpPr txBox="1"/>
            <p:nvPr/>
          </p:nvSpPr>
          <p:spPr>
            <a:xfrm>
              <a:off x="6096000" y="1600321"/>
              <a:ext cx="5616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Out-of-</a:t>
              </a:r>
              <a:r>
                <a:rPr lang="it-IT" dirty="0" err="1"/>
                <a:t>process</a:t>
              </a:r>
              <a:r>
                <a:rPr lang="it-IT" dirty="0"/>
                <a:t> </a:t>
              </a:r>
              <a:r>
                <a:rPr lang="it-IT" dirty="0" err="1"/>
                <a:t>components</a:t>
              </a:r>
              <a:r>
                <a:rPr lang="it-IT" dirty="0"/>
                <a:t> - web service </a:t>
              </a:r>
              <a:r>
                <a:rPr lang="it-IT" dirty="0" err="1"/>
                <a:t>request</a:t>
              </a:r>
              <a:r>
                <a:rPr lang="it-IT" dirty="0"/>
                <a:t> or remote procedure call.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63AA8FD-9CF8-EB40-B21E-07F90FA76FA9}"/>
                </a:ext>
              </a:extLst>
            </p:cNvPr>
            <p:cNvSpPr txBox="1"/>
            <p:nvPr/>
          </p:nvSpPr>
          <p:spPr>
            <a:xfrm>
              <a:off x="6106840" y="1149119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/>
                <a:t>Services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E0F55DF-D130-4E41-A334-C2150B6EAC02}"/>
              </a:ext>
            </a:extLst>
          </p:cNvPr>
          <p:cNvGrpSpPr/>
          <p:nvPr/>
        </p:nvGrpSpPr>
        <p:grpSpPr>
          <a:xfrm>
            <a:off x="464065" y="2087241"/>
            <a:ext cx="10909212" cy="4191342"/>
            <a:chOff x="439935" y="2261995"/>
            <a:chExt cx="10909212" cy="4191342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14687959-ED15-1045-A1E8-6714F324437D}"/>
                </a:ext>
              </a:extLst>
            </p:cNvPr>
            <p:cNvSpPr/>
            <p:nvPr/>
          </p:nvSpPr>
          <p:spPr>
            <a:xfrm>
              <a:off x="439935" y="3045219"/>
              <a:ext cx="10909212" cy="3408118"/>
            </a:xfrm>
            <a:prstGeom prst="roundRect">
              <a:avLst>
                <a:gd name="adj" fmla="val 725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61DB7D62-B745-3F47-A606-A287F411112D}"/>
                </a:ext>
              </a:extLst>
            </p:cNvPr>
            <p:cNvGrpSpPr/>
            <p:nvPr/>
          </p:nvGrpSpPr>
          <p:grpSpPr>
            <a:xfrm>
              <a:off x="6828259" y="3045219"/>
              <a:ext cx="4353479" cy="3326933"/>
              <a:chOff x="3494132" y="3446122"/>
              <a:chExt cx="4353479" cy="3326933"/>
            </a:xfrm>
          </p:grpSpPr>
          <p:pic>
            <p:nvPicPr>
              <p:cNvPr id="21" name="Elemento grafico 20">
                <a:extLst>
                  <a:ext uri="{FF2B5EF4-FFF2-40B4-BE49-F238E27FC236}">
                    <a16:creationId xmlns:a16="http://schemas.microsoft.com/office/drawing/2014/main" id="{30713AAA-D4C6-2145-8BD4-29D777867C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375920" y="4647490"/>
                <a:ext cx="854224" cy="854224"/>
              </a:xfrm>
              <a:prstGeom prst="rect">
                <a:avLst/>
              </a:prstGeom>
            </p:spPr>
          </p:pic>
          <p:pic>
            <p:nvPicPr>
              <p:cNvPr id="22" name="Elemento grafico 21">
                <a:extLst>
                  <a:ext uri="{FF2B5EF4-FFF2-40B4-BE49-F238E27FC236}">
                    <a16:creationId xmlns:a16="http://schemas.microsoft.com/office/drawing/2014/main" id="{5C76A924-1E4C-9640-9081-4C2132DAC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51784" y="3754629"/>
                <a:ext cx="494184" cy="494184"/>
              </a:xfrm>
              <a:prstGeom prst="rect">
                <a:avLst/>
              </a:prstGeom>
            </p:spPr>
          </p:pic>
          <p:pic>
            <p:nvPicPr>
              <p:cNvPr id="23" name="Elemento grafico 22">
                <a:extLst>
                  <a:ext uri="{FF2B5EF4-FFF2-40B4-BE49-F238E27FC236}">
                    <a16:creationId xmlns:a16="http://schemas.microsoft.com/office/drawing/2014/main" id="{B97F919C-3608-624D-9194-57B2834F5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24210" y="3754629"/>
                <a:ext cx="494184" cy="494184"/>
              </a:xfrm>
              <a:prstGeom prst="rect">
                <a:avLst/>
              </a:prstGeom>
            </p:spPr>
          </p:pic>
          <p:pic>
            <p:nvPicPr>
              <p:cNvPr id="24" name="Elemento grafico 23">
                <a:extLst>
                  <a:ext uri="{FF2B5EF4-FFF2-40B4-BE49-F238E27FC236}">
                    <a16:creationId xmlns:a16="http://schemas.microsoft.com/office/drawing/2014/main" id="{238897D3-DDA5-914E-B964-F3508EA16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180464" y="5609083"/>
                <a:ext cx="494185" cy="494185"/>
              </a:xfrm>
              <a:prstGeom prst="rect">
                <a:avLst/>
              </a:prstGeom>
            </p:spPr>
          </p:pic>
          <p:pic>
            <p:nvPicPr>
              <p:cNvPr id="25" name="Elemento grafico 24">
                <a:extLst>
                  <a:ext uri="{FF2B5EF4-FFF2-40B4-BE49-F238E27FC236}">
                    <a16:creationId xmlns:a16="http://schemas.microsoft.com/office/drawing/2014/main" id="{581B0EF9-7735-664C-A9F2-44C4592D1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487132" y="3446122"/>
                <a:ext cx="494185" cy="494185"/>
              </a:xfrm>
              <a:prstGeom prst="rect">
                <a:avLst/>
              </a:prstGeom>
            </p:spPr>
          </p:pic>
          <p:pic>
            <p:nvPicPr>
              <p:cNvPr id="26" name="Elemento grafico 25">
                <a:extLst>
                  <a:ext uri="{FF2B5EF4-FFF2-40B4-BE49-F238E27FC236}">
                    <a16:creationId xmlns:a16="http://schemas.microsoft.com/office/drawing/2014/main" id="{1A03F57B-8D11-7A40-879D-0CAE7E712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502338" y="6113993"/>
                <a:ext cx="494184" cy="494184"/>
              </a:xfrm>
              <a:prstGeom prst="rect">
                <a:avLst/>
              </a:prstGeom>
            </p:spPr>
          </p:pic>
          <p:pic>
            <p:nvPicPr>
              <p:cNvPr id="27" name="Elemento grafico 26">
                <a:extLst>
                  <a:ext uri="{FF2B5EF4-FFF2-40B4-BE49-F238E27FC236}">
                    <a16:creationId xmlns:a16="http://schemas.microsoft.com/office/drawing/2014/main" id="{8995741E-6EDB-8645-8C4E-79C277F87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824210" y="5671120"/>
                <a:ext cx="494184" cy="494184"/>
              </a:xfrm>
              <a:prstGeom prst="rect">
                <a:avLst/>
              </a:prstGeom>
            </p:spPr>
          </p:pic>
          <p:pic>
            <p:nvPicPr>
              <p:cNvPr id="28" name="Elemento grafico 27">
                <a:extLst>
                  <a:ext uri="{FF2B5EF4-FFF2-40B4-BE49-F238E27FC236}">
                    <a16:creationId xmlns:a16="http://schemas.microsoft.com/office/drawing/2014/main" id="{A0609DC4-5018-E541-945A-0C2913965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719157" y="4681856"/>
                <a:ext cx="494184" cy="494184"/>
              </a:xfrm>
              <a:prstGeom prst="rect">
                <a:avLst/>
              </a:prstGeom>
            </p:spPr>
          </p:pic>
          <p:pic>
            <p:nvPicPr>
              <p:cNvPr id="29" name="Elemento grafico 28">
                <a:extLst>
                  <a:ext uri="{FF2B5EF4-FFF2-40B4-BE49-F238E27FC236}">
                    <a16:creationId xmlns:a16="http://schemas.microsoft.com/office/drawing/2014/main" id="{5612D022-2922-F340-9F4F-381A65CC3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145630" y="4685493"/>
                <a:ext cx="494185" cy="494185"/>
              </a:xfrm>
              <a:prstGeom prst="rect">
                <a:avLst/>
              </a:prstGeom>
            </p:spPr>
          </p:pic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43057C98-12E3-3E40-91AE-18EA2B6631E0}"/>
                  </a:ext>
                </a:extLst>
              </p:cNvPr>
              <p:cNvSpPr txBox="1"/>
              <p:nvPr/>
            </p:nvSpPr>
            <p:spPr>
              <a:xfrm>
                <a:off x="5450058" y="5548009"/>
                <a:ext cx="7059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Product</a:t>
                </a:r>
              </a:p>
            </p:txBody>
          </p: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58ED81C-507D-274A-813E-E778C1067431}"/>
                  </a:ext>
                </a:extLst>
              </p:cNvPr>
              <p:cNvSpPr txBox="1"/>
              <p:nvPr/>
            </p:nvSpPr>
            <p:spPr>
              <a:xfrm>
                <a:off x="6937833" y="5149185"/>
                <a:ext cx="90977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component</a:t>
                </a:r>
              </a:p>
            </p:txBody>
          </p:sp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89CC1F09-8321-E842-A495-94F76CB24C68}"/>
                  </a:ext>
                </a:extLst>
              </p:cNvPr>
              <p:cNvSpPr txBox="1"/>
              <p:nvPr/>
            </p:nvSpPr>
            <p:spPr>
              <a:xfrm>
                <a:off x="6613041" y="4223544"/>
                <a:ext cx="90977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component</a:t>
                </a:r>
              </a:p>
            </p:txBody>
          </p:sp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2C12B6AB-8D92-E442-9DA1-621B288F03A9}"/>
                  </a:ext>
                </a:extLst>
              </p:cNvPr>
              <p:cNvSpPr txBox="1"/>
              <p:nvPr/>
            </p:nvSpPr>
            <p:spPr>
              <a:xfrm>
                <a:off x="6607575" y="6103268"/>
                <a:ext cx="90977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component</a:t>
                </a:r>
              </a:p>
            </p:txBody>
          </p:sp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A21D7FD1-6DD1-D748-B02B-67022D2211F5}"/>
                  </a:ext>
                </a:extLst>
              </p:cNvPr>
              <p:cNvSpPr txBox="1"/>
              <p:nvPr/>
            </p:nvSpPr>
            <p:spPr>
              <a:xfrm>
                <a:off x="5266452" y="3827468"/>
                <a:ext cx="9442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component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BA0E0BDC-295E-C242-B064-928D8EB7C529}"/>
                  </a:ext>
                </a:extLst>
              </p:cNvPr>
              <p:cNvSpPr txBox="1"/>
              <p:nvPr/>
            </p:nvSpPr>
            <p:spPr>
              <a:xfrm>
                <a:off x="3926759" y="4229614"/>
                <a:ext cx="9442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component</a:t>
                </a:r>
              </a:p>
            </p:txBody>
          </p: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FC339A2C-94FA-8E48-B3F4-79F9691ACB5A}"/>
                  </a:ext>
                </a:extLst>
              </p:cNvPr>
              <p:cNvSpPr txBox="1"/>
              <p:nvPr/>
            </p:nvSpPr>
            <p:spPr>
              <a:xfrm>
                <a:off x="3494132" y="5176040"/>
                <a:ext cx="9442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component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A70CA64D-36C9-354F-854B-FC5BE5048E3D}"/>
                  </a:ext>
                </a:extLst>
              </p:cNvPr>
              <p:cNvSpPr txBox="1"/>
              <p:nvPr/>
            </p:nvSpPr>
            <p:spPr>
              <a:xfrm>
                <a:off x="3953061" y="6043869"/>
                <a:ext cx="9442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component</a:t>
                </a:r>
              </a:p>
            </p:txBody>
          </p:sp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0EF585E8-D3E2-2A40-A899-261B7B8E62B2}"/>
                  </a:ext>
                </a:extLst>
              </p:cNvPr>
              <p:cNvSpPr txBox="1"/>
              <p:nvPr/>
            </p:nvSpPr>
            <p:spPr>
              <a:xfrm>
                <a:off x="5330914" y="6526834"/>
                <a:ext cx="9442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/>
                  <a:t>component</a:t>
                </a: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AD1FC83C-5F61-0947-95A3-C87C753F99A8}"/>
                </a:ext>
              </a:extLst>
            </p:cNvPr>
            <p:cNvGrpSpPr/>
            <p:nvPr/>
          </p:nvGrpSpPr>
          <p:grpSpPr>
            <a:xfrm>
              <a:off x="974791" y="3768535"/>
              <a:ext cx="6415723" cy="1693281"/>
              <a:chOff x="398031" y="3758993"/>
              <a:chExt cx="6415723" cy="1693281"/>
            </a:xfrm>
          </p:grpSpPr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0591997A-CD81-CB43-8157-8E205B38BDF8}"/>
                  </a:ext>
                </a:extLst>
              </p:cNvPr>
              <p:cNvSpPr txBox="1"/>
              <p:nvPr/>
            </p:nvSpPr>
            <p:spPr>
              <a:xfrm>
                <a:off x="398031" y="4251945"/>
                <a:ext cx="64157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Component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unit</a:t>
                </a:r>
                <a:r>
                  <a:rPr lang="it-IT" dirty="0"/>
                  <a:t> of software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independently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replaceable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upgradeable</a:t>
                </a:r>
                <a:endParaRPr lang="it-IT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0F5B69C-37AB-6E4E-A8B7-A7778B3DE536}"/>
                  </a:ext>
                </a:extLst>
              </p:cNvPr>
              <p:cNvSpPr txBox="1"/>
              <p:nvPr/>
            </p:nvSpPr>
            <p:spPr>
              <a:xfrm>
                <a:off x="433502" y="3758993"/>
                <a:ext cx="3821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i="1" dirty="0" err="1"/>
                  <a:t>Componentization</a:t>
                </a:r>
                <a:r>
                  <a:rPr lang="it-IT" i="1" dirty="0"/>
                  <a:t> via Services</a:t>
                </a:r>
              </a:p>
            </p:txBody>
          </p:sp>
        </p:grp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95482C4A-8D1C-2645-8D0D-AF7118792B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4835" y="2261995"/>
              <a:ext cx="907109" cy="7349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7341EDD1-2248-474E-B6E4-599607794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3992" y="2261995"/>
              <a:ext cx="936106" cy="7349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12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40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E187D609-7183-B741-A063-BC707917D148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062E0CD7-6618-3543-BA94-C8CB78BA874C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/>
              <a:t>How to break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E1387343-BAB0-0C49-93E0-95190E3E2E16}"/>
              </a:ext>
            </a:extLst>
          </p:cNvPr>
          <p:cNvGrpSpPr/>
          <p:nvPr/>
        </p:nvGrpSpPr>
        <p:grpSpPr>
          <a:xfrm>
            <a:off x="479376" y="2636912"/>
            <a:ext cx="1673764" cy="3563065"/>
            <a:chOff x="5303911" y="2564905"/>
            <a:chExt cx="1673764" cy="3563065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4DA2E600-9B8D-614A-8EEF-C78FC14ED215}"/>
                </a:ext>
              </a:extLst>
            </p:cNvPr>
            <p:cNvSpPr/>
            <p:nvPr/>
          </p:nvSpPr>
          <p:spPr>
            <a:xfrm>
              <a:off x="6321219" y="2709933"/>
              <a:ext cx="504056" cy="52494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B748E939-AE3A-1144-8145-622388863510}"/>
                </a:ext>
              </a:extLst>
            </p:cNvPr>
            <p:cNvGrpSpPr/>
            <p:nvPr/>
          </p:nvGrpSpPr>
          <p:grpSpPr>
            <a:xfrm>
              <a:off x="5469586" y="2709933"/>
              <a:ext cx="504056" cy="524949"/>
              <a:chOff x="5466956" y="3542518"/>
              <a:chExt cx="314931" cy="315545"/>
            </a:xfrm>
          </p:grpSpPr>
          <p:sp>
            <p:nvSpPr>
              <p:cNvPr id="26" name="Rettangolo con angoli arrotondati 25">
                <a:extLst>
                  <a:ext uri="{FF2B5EF4-FFF2-40B4-BE49-F238E27FC236}">
                    <a16:creationId xmlns:a16="http://schemas.microsoft.com/office/drawing/2014/main" id="{63BB5F93-A883-F146-9FCF-A6B3954B26D5}"/>
                  </a:ext>
                </a:extLst>
              </p:cNvPr>
              <p:cNvSpPr/>
              <p:nvPr/>
            </p:nvSpPr>
            <p:spPr>
              <a:xfrm>
                <a:off x="5466956" y="3542518"/>
                <a:ext cx="314931" cy="31554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7" name="Elemento grafico 26">
                <a:extLst>
                  <a:ext uri="{FF2B5EF4-FFF2-40B4-BE49-F238E27FC236}">
                    <a16:creationId xmlns:a16="http://schemas.microsoft.com/office/drawing/2014/main" id="{F88CA964-0194-5F42-BE6F-7ADF5092B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03377" y="3567847"/>
                <a:ext cx="248499" cy="251681"/>
              </a:xfrm>
              <a:prstGeom prst="rect">
                <a:avLst/>
              </a:prstGeom>
            </p:spPr>
          </p:pic>
        </p:grp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A4AD9F28-F731-2649-A92B-26FDE434F739}"/>
                </a:ext>
              </a:extLst>
            </p:cNvPr>
            <p:cNvSpPr/>
            <p:nvPr/>
          </p:nvSpPr>
          <p:spPr>
            <a:xfrm>
              <a:off x="5303912" y="2564905"/>
              <a:ext cx="1673763" cy="822378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Freccia destra con strisce 11">
              <a:extLst>
                <a:ext uri="{FF2B5EF4-FFF2-40B4-BE49-F238E27FC236}">
                  <a16:creationId xmlns:a16="http://schemas.microsoft.com/office/drawing/2014/main" id="{30F715DF-A46F-444A-B9C2-9E3B2CD0BCB9}"/>
                </a:ext>
              </a:extLst>
            </p:cNvPr>
            <p:cNvSpPr/>
            <p:nvPr/>
          </p:nvSpPr>
          <p:spPr>
            <a:xfrm rot="5400000">
              <a:off x="5924769" y="3506019"/>
              <a:ext cx="432048" cy="484632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Esagono orizzontale 12">
              <a:extLst>
                <a:ext uri="{FF2B5EF4-FFF2-40B4-BE49-F238E27FC236}">
                  <a16:creationId xmlns:a16="http://schemas.microsoft.com/office/drawing/2014/main" id="{190774DA-60E2-C84A-A325-751BB501A635}"/>
                </a:ext>
              </a:extLst>
            </p:cNvPr>
            <p:cNvSpPr/>
            <p:nvPr/>
          </p:nvSpPr>
          <p:spPr>
            <a:xfrm>
              <a:off x="5397578" y="4187961"/>
              <a:ext cx="648072" cy="432048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Esagono orizzontale 13">
              <a:extLst>
                <a:ext uri="{FF2B5EF4-FFF2-40B4-BE49-F238E27FC236}">
                  <a16:creationId xmlns:a16="http://schemas.microsoft.com/office/drawing/2014/main" id="{64A89A72-B209-9E43-A224-B5BF288A4B35}"/>
                </a:ext>
              </a:extLst>
            </p:cNvPr>
            <p:cNvSpPr/>
            <p:nvPr/>
          </p:nvSpPr>
          <p:spPr>
            <a:xfrm>
              <a:off x="6249211" y="4187961"/>
              <a:ext cx="648072" cy="432048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CD5A3C14-BEC0-3843-84B5-988CBF13A16B}"/>
                </a:ext>
              </a:extLst>
            </p:cNvPr>
            <p:cNvSpPr/>
            <p:nvPr/>
          </p:nvSpPr>
          <p:spPr>
            <a:xfrm>
              <a:off x="5303911" y="4008943"/>
              <a:ext cx="1673763" cy="822378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7615101-5DFC-DB4F-BF6A-89BBB8200C40}"/>
                </a:ext>
              </a:extLst>
            </p:cNvPr>
            <p:cNvSpPr txBox="1"/>
            <p:nvPr/>
          </p:nvSpPr>
          <p:spPr>
            <a:xfrm>
              <a:off x="5391113" y="4289755"/>
              <a:ext cx="6431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Extract</a:t>
              </a:r>
              <a:endParaRPr lang="it-IT" sz="1000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BACB79BB-693D-0D45-B6F1-A69392612648}"/>
                </a:ext>
              </a:extLst>
            </p:cNvPr>
            <p:cNvSpPr txBox="1"/>
            <p:nvPr/>
          </p:nvSpPr>
          <p:spPr>
            <a:xfrm>
              <a:off x="6306836" y="428975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Retire</a:t>
              </a:r>
              <a:endParaRPr lang="it-IT" sz="1000" dirty="0"/>
            </a:p>
          </p:txBody>
        </p: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93D5D913-C7BD-884E-A0F1-36C9DE7F217A}"/>
                </a:ext>
              </a:extLst>
            </p:cNvPr>
            <p:cNvGrpSpPr/>
            <p:nvPr/>
          </p:nvGrpSpPr>
          <p:grpSpPr>
            <a:xfrm>
              <a:off x="5443757" y="5293000"/>
              <a:ext cx="504056" cy="524949"/>
              <a:chOff x="5466956" y="3542518"/>
              <a:chExt cx="314931" cy="315545"/>
            </a:xfrm>
          </p:grpSpPr>
          <p:sp>
            <p:nvSpPr>
              <p:cNvPr id="24" name="Rettangolo con angoli arrotondati 23">
                <a:extLst>
                  <a:ext uri="{FF2B5EF4-FFF2-40B4-BE49-F238E27FC236}">
                    <a16:creationId xmlns:a16="http://schemas.microsoft.com/office/drawing/2014/main" id="{AF4493C5-AA25-5E42-A510-15EEA1E2E965}"/>
                  </a:ext>
                </a:extLst>
              </p:cNvPr>
              <p:cNvSpPr/>
              <p:nvPr/>
            </p:nvSpPr>
            <p:spPr>
              <a:xfrm>
                <a:off x="5466956" y="3542518"/>
                <a:ext cx="314931" cy="31554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5" name="Elemento grafico 24">
                <a:extLst>
                  <a:ext uri="{FF2B5EF4-FFF2-40B4-BE49-F238E27FC236}">
                    <a16:creationId xmlns:a16="http://schemas.microsoft.com/office/drawing/2014/main" id="{BDA515D3-B66E-5443-9F21-DE219B45C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03377" y="3567847"/>
                <a:ext cx="248499" cy="251681"/>
              </a:xfrm>
              <a:prstGeom prst="rect">
                <a:avLst/>
              </a:prstGeom>
            </p:spPr>
          </p:pic>
        </p:grp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748A2E8B-3FC5-F04D-AA6C-3F410EBB31AB}"/>
                </a:ext>
              </a:extLst>
            </p:cNvPr>
            <p:cNvSpPr/>
            <p:nvPr/>
          </p:nvSpPr>
          <p:spPr>
            <a:xfrm>
              <a:off x="6329211" y="5295419"/>
              <a:ext cx="504056" cy="52494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E9B14437-A8FC-2F45-87B2-15C5B7A8B3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961" y="4869160"/>
              <a:ext cx="360039" cy="3600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B2BBF0FE-7667-014E-BD3C-D61C82B409D5}"/>
                </a:ext>
              </a:extLst>
            </p:cNvPr>
            <p:cNvCxnSpPr>
              <a:cxnSpLocks/>
            </p:cNvCxnSpPr>
            <p:nvPr/>
          </p:nvCxnSpPr>
          <p:spPr>
            <a:xfrm>
              <a:off x="6208980" y="4869160"/>
              <a:ext cx="360039" cy="3600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DD70311E-A758-0F40-8865-D2835E9F31A7}"/>
                </a:ext>
              </a:extLst>
            </p:cNvPr>
            <p:cNvSpPr txBox="1"/>
            <p:nvPr/>
          </p:nvSpPr>
          <p:spPr>
            <a:xfrm>
              <a:off x="5421229" y="5881749"/>
              <a:ext cx="5774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Reuse</a:t>
              </a:r>
              <a:endParaRPr lang="it-IT" sz="1000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ACBC921E-5D90-1A4A-94AE-791850440DA0}"/>
                </a:ext>
              </a:extLst>
            </p:cNvPr>
            <p:cNvSpPr txBox="1"/>
            <p:nvPr/>
          </p:nvSpPr>
          <p:spPr>
            <a:xfrm>
              <a:off x="6233513" y="5881749"/>
              <a:ext cx="6735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dirty="0" err="1"/>
                <a:t>Rewrite</a:t>
              </a:r>
              <a:endParaRPr lang="it-IT" sz="1000" dirty="0"/>
            </a:p>
          </p:txBody>
        </p:sp>
      </p:grpSp>
      <p:pic>
        <p:nvPicPr>
          <p:cNvPr id="28" name="Elemento grafico 27">
            <a:extLst>
              <a:ext uri="{FF2B5EF4-FFF2-40B4-BE49-F238E27FC236}">
                <a16:creationId xmlns:a16="http://schemas.microsoft.com/office/drawing/2014/main" id="{86634EAC-59DA-6A49-9CBE-3227BA63D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35" y="2789116"/>
            <a:ext cx="476705" cy="482811"/>
          </a:xfrm>
          <a:prstGeom prst="rect">
            <a:avLst/>
          </a:prstGeom>
        </p:spPr>
      </p:pic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D3C18378-F981-A543-8EC5-304A94C8E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9708" y="5426347"/>
            <a:ext cx="413992" cy="41399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DE457D5-FA7F-F845-AA7B-5AB9C1E35C76}"/>
              </a:ext>
            </a:extLst>
          </p:cNvPr>
          <p:cNvSpPr txBox="1"/>
          <p:nvPr/>
        </p:nvSpPr>
        <p:spPr>
          <a:xfrm>
            <a:off x="291471" y="1478088"/>
            <a:ext cx="11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, ‘</a:t>
            </a:r>
            <a:r>
              <a:rPr lang="it-IT" dirty="0" err="1"/>
              <a:t>pricing</a:t>
            </a:r>
            <a:r>
              <a:rPr lang="it-IT" dirty="0"/>
              <a:t> and promotion’ </a:t>
            </a:r>
            <a:r>
              <a:rPr lang="it-IT" dirty="0" err="1"/>
              <a:t>capability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intellectually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of code, </a:t>
            </a:r>
            <a:r>
              <a:rPr lang="it-IT" dirty="0" err="1"/>
              <a:t>rich</a:t>
            </a:r>
            <a:r>
              <a:rPr lang="it-IT" dirty="0"/>
              <a:t> of </a:t>
            </a:r>
            <a:r>
              <a:rPr lang="it-IT" dirty="0" err="1"/>
              <a:t>features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: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BA97246-C8C6-EA42-A1C9-72B36EB9B146}"/>
              </a:ext>
            </a:extLst>
          </p:cNvPr>
          <p:cNvSpPr txBox="1"/>
          <p:nvPr/>
        </p:nvSpPr>
        <p:spPr>
          <a:xfrm>
            <a:off x="2345562" y="2049625"/>
            <a:ext cx="95549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Application of </a:t>
            </a:r>
            <a:r>
              <a:rPr lang="it-IT" dirty="0" err="1"/>
              <a:t>pricing</a:t>
            </a:r>
            <a:r>
              <a:rPr lang="it-IT" dirty="0"/>
              <a:t> and promotion </a:t>
            </a:r>
            <a:r>
              <a:rPr lang="it-IT" dirty="0" err="1"/>
              <a:t>rules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Discounts</a:t>
            </a:r>
            <a:r>
              <a:rPr lang="it-IT" dirty="0"/>
              <a:t> and </a:t>
            </a:r>
            <a:r>
              <a:rPr lang="it-IT" dirty="0" err="1"/>
              <a:t>offers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variety</a:t>
            </a:r>
            <a:r>
              <a:rPr lang="it-IT" dirty="0"/>
              <a:t> of </a:t>
            </a:r>
            <a:r>
              <a:rPr lang="it-IT" dirty="0" err="1"/>
              <a:t>parameters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capability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arguably</a:t>
            </a:r>
            <a:r>
              <a:rPr lang="it-IT" dirty="0"/>
              <a:t> a </a:t>
            </a:r>
            <a:r>
              <a:rPr lang="it-IT" dirty="0" err="1"/>
              <a:t>good</a:t>
            </a:r>
            <a:r>
              <a:rPr lang="it-IT" dirty="0"/>
              <a:t> candidate for </a:t>
            </a:r>
            <a:r>
              <a:rPr lang="it-IT" dirty="0" err="1"/>
              <a:t>reuse</a:t>
            </a:r>
            <a:r>
              <a:rPr lang="it-IT" dirty="0"/>
              <a:t> and </a:t>
            </a:r>
            <a:r>
              <a:rPr lang="it-IT" dirty="0" err="1"/>
              <a:t>extraction</a:t>
            </a:r>
            <a:r>
              <a:rPr lang="it-IT" dirty="0"/>
              <a:t>. ‘Basket’ </a:t>
            </a:r>
            <a:r>
              <a:rPr lang="it-IT" dirty="0" err="1"/>
              <a:t>instead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CRUD </a:t>
            </a:r>
            <a:r>
              <a:rPr lang="it-IT" dirty="0" err="1"/>
              <a:t>capability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good</a:t>
            </a:r>
            <a:r>
              <a:rPr lang="it-IT" dirty="0"/>
              <a:t> candidate for </a:t>
            </a:r>
            <a:r>
              <a:rPr lang="it-IT" dirty="0" err="1"/>
              <a:t>rewrite</a:t>
            </a:r>
            <a:r>
              <a:rPr lang="it-IT" dirty="0"/>
              <a:t> and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enhance</a:t>
            </a:r>
            <a:r>
              <a:rPr lang="it-IT" dirty="0"/>
              <a:t>.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7FFE7CD-AFE0-2044-A958-AB2DAC6F19B7}"/>
              </a:ext>
            </a:extLst>
          </p:cNvPr>
          <p:cNvSpPr txBox="1"/>
          <p:nvPr/>
        </p:nvSpPr>
        <p:spPr>
          <a:xfrm>
            <a:off x="2356700" y="4091851"/>
            <a:ext cx="9543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the </a:t>
            </a:r>
            <a:r>
              <a:rPr lang="it-IT" dirty="0" err="1"/>
              <a:t>majority</a:t>
            </a:r>
            <a:r>
              <a:rPr lang="it-IT" dirty="0"/>
              <a:t> of the </a:t>
            </a:r>
            <a:r>
              <a:rPr lang="it-IT" dirty="0" err="1"/>
              <a:t>decomposition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off to </a:t>
            </a:r>
            <a:r>
              <a:rPr lang="it-IT" dirty="0" err="1"/>
              <a:t>rewrite</a:t>
            </a:r>
            <a:r>
              <a:rPr lang="it-IT" dirty="0"/>
              <a:t> the </a:t>
            </a:r>
            <a:r>
              <a:rPr lang="it-IT" dirty="0" err="1"/>
              <a:t>capability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new service and </a:t>
            </a:r>
            <a:r>
              <a:rPr lang="it-IT" dirty="0" err="1"/>
              <a:t>retire</a:t>
            </a:r>
            <a:r>
              <a:rPr lang="it-IT" dirty="0"/>
              <a:t> the </a:t>
            </a:r>
            <a:r>
              <a:rPr lang="it-IT" dirty="0" err="1"/>
              <a:t>old</a:t>
            </a:r>
            <a:r>
              <a:rPr lang="it-IT" dirty="0"/>
              <a:t> code. </a:t>
            </a:r>
            <a:r>
              <a:rPr lang="it-IT" dirty="0" err="1"/>
              <a:t>This</a:t>
            </a:r>
            <a:r>
              <a:rPr lang="it-IT" dirty="0"/>
              <a:t> due to </a:t>
            </a:r>
            <a:r>
              <a:rPr lang="it-IT" dirty="0" err="1"/>
              <a:t>reasons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Large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err="1"/>
              <a:t>boilerplate</a:t>
            </a:r>
            <a:r>
              <a:rPr lang="it-IT" dirty="0"/>
              <a:t> code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deals</a:t>
            </a:r>
            <a:r>
              <a:rPr lang="it-IT" dirty="0"/>
              <a:t> with </a:t>
            </a:r>
            <a:r>
              <a:rPr lang="it-IT" dirty="0" err="1"/>
              <a:t>environmental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likely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clear</a:t>
            </a:r>
            <a:r>
              <a:rPr lang="it-IT" dirty="0"/>
              <a:t> domain </a:t>
            </a:r>
            <a:r>
              <a:rPr lang="it-IT" dirty="0" err="1"/>
              <a:t>concepts</a:t>
            </a:r>
            <a:r>
              <a:rPr lang="it-IT" dirty="0"/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long </a:t>
            </a:r>
            <a:r>
              <a:rPr lang="it-IT" dirty="0" err="1"/>
              <a:t>lived</a:t>
            </a:r>
            <a:r>
              <a:rPr lang="it-IT" dirty="0"/>
              <a:t> </a:t>
            </a:r>
            <a:r>
              <a:rPr lang="it-IT" dirty="0" err="1"/>
              <a:t>legacy</a:t>
            </a:r>
            <a:r>
              <a:rPr lang="it-IT" dirty="0"/>
              <a:t> code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gone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iterations</a:t>
            </a:r>
            <a:r>
              <a:rPr lang="it-IT" dirty="0"/>
              <a:t> of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high code </a:t>
            </a:r>
            <a:r>
              <a:rPr lang="it-IT" dirty="0" err="1"/>
              <a:t>toxicity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and </a:t>
            </a:r>
            <a:r>
              <a:rPr lang="it-IT" dirty="0" err="1"/>
              <a:t>low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for </a:t>
            </a:r>
            <a:r>
              <a:rPr lang="it-IT" dirty="0" err="1"/>
              <a:t>reuse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6412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41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47ED6F1-BD89-564B-BA48-037FD5F9FC62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FE6B59B-7B9E-524C-802F-D10F30F6C2F9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/>
              <a:t>How to break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r>
              <a:rPr lang="it-IT" dirty="0"/>
              <a:t> - </a:t>
            </a:r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670B88F-1146-CB42-A5B1-C8EDFFAC6A2C}"/>
              </a:ext>
            </a:extLst>
          </p:cNvPr>
          <p:cNvSpPr txBox="1"/>
          <p:nvPr/>
        </p:nvSpPr>
        <p:spPr>
          <a:xfrm>
            <a:off x="291472" y="1556792"/>
            <a:ext cx="1170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goal of break a </a:t>
            </a:r>
            <a:r>
              <a:rPr lang="it-IT" dirty="0" err="1"/>
              <a:t>monolith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in </a:t>
            </a:r>
            <a:r>
              <a:rPr lang="it-IT" dirty="0" err="1"/>
              <a:t>mind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the </a:t>
            </a:r>
            <a:r>
              <a:rPr lang="it-IT" dirty="0" err="1"/>
              <a:t>hint</a:t>
            </a:r>
            <a:r>
              <a:rPr lang="it-IT" dirty="0"/>
              <a:t> </a:t>
            </a:r>
            <a:r>
              <a:rPr lang="it-IT" dirty="0" err="1"/>
              <a:t>explaned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and </a:t>
            </a:r>
            <a:r>
              <a:rPr lang="it-IT" dirty="0" err="1"/>
              <a:t>embrace</a:t>
            </a:r>
            <a:r>
              <a:rPr lang="it-IT" dirty="0"/>
              <a:t> the </a:t>
            </a:r>
            <a:r>
              <a:rPr lang="it-IT" b="1" dirty="0" err="1"/>
              <a:t>evolutionary</a:t>
            </a:r>
            <a:r>
              <a:rPr lang="it-IT" b="1" dirty="0"/>
              <a:t> </a:t>
            </a:r>
            <a:r>
              <a:rPr lang="it-IT" b="1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step</a:t>
            </a:r>
            <a:r>
              <a:rPr lang="it-IT" dirty="0"/>
              <a:t> of </a:t>
            </a:r>
            <a:r>
              <a:rPr lang="it-IT" dirty="0" err="1"/>
              <a:t>migration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generate a </a:t>
            </a:r>
            <a:r>
              <a:rPr lang="it-IT" dirty="0" err="1"/>
              <a:t>closer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to the </a:t>
            </a:r>
            <a:r>
              <a:rPr lang="it-IT" dirty="0" err="1"/>
              <a:t>architecture’s</a:t>
            </a:r>
            <a:r>
              <a:rPr lang="it-IT" dirty="0"/>
              <a:t>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steps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small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step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to be </a:t>
            </a:r>
            <a:r>
              <a:rPr lang="it-IT" dirty="0" err="1"/>
              <a:t>atomic</a:t>
            </a:r>
            <a:r>
              <a:rPr lang="it-IT" dirty="0"/>
              <a:t>,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completes</a:t>
            </a:r>
            <a:r>
              <a:rPr lang="it-IT" dirty="0"/>
              <a:t> or </a:t>
            </a:r>
            <a:r>
              <a:rPr lang="it-IT" dirty="0" err="1"/>
              <a:t>reverts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follow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pattern: 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it-IT" dirty="0" err="1"/>
              <a:t>decouple</a:t>
            </a:r>
            <a:r>
              <a:rPr lang="it-IT" dirty="0"/>
              <a:t> the new service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it-IT" dirty="0" err="1"/>
              <a:t>Redirect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consumers to new service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it-IT" dirty="0" err="1"/>
              <a:t>Retire</a:t>
            </a:r>
            <a:r>
              <a:rPr lang="it-IT" dirty="0"/>
              <a:t> the </a:t>
            </a:r>
            <a:r>
              <a:rPr lang="it-IT" dirty="0" err="1"/>
              <a:t>old</a:t>
            </a:r>
            <a:r>
              <a:rPr lang="it-IT" dirty="0"/>
              <a:t> code </a:t>
            </a:r>
            <a:r>
              <a:rPr lang="it-IT" dirty="0" err="1"/>
              <a:t>path</a:t>
            </a:r>
            <a:r>
              <a:rPr lang="it-IT" dirty="0"/>
              <a:t> in the </a:t>
            </a:r>
            <a:r>
              <a:rPr lang="it-IT" dirty="0" err="1"/>
              <a:t>monolith</a:t>
            </a:r>
            <a:br>
              <a:rPr lang="it-IT" dirty="0"/>
            </a:br>
            <a:endParaRPr lang="it-IT" dirty="0"/>
          </a:p>
          <a:p>
            <a:pPr fontAlgn="base"/>
            <a:r>
              <a:rPr lang="it-IT" dirty="0"/>
              <a:t>The anti-pattern: </a:t>
            </a:r>
            <a:r>
              <a:rPr lang="it-IT" dirty="0" err="1"/>
              <a:t>Decouple</a:t>
            </a:r>
            <a:r>
              <a:rPr lang="it-IT" dirty="0"/>
              <a:t> the new service, use for new consumers and </a:t>
            </a:r>
            <a:r>
              <a:rPr lang="it-IT" dirty="0" err="1"/>
              <a:t>never</a:t>
            </a:r>
            <a:r>
              <a:rPr lang="it-IT" dirty="0"/>
              <a:t> </a:t>
            </a:r>
            <a:r>
              <a:rPr lang="it-IT" dirty="0" err="1"/>
              <a:t>retire</a:t>
            </a:r>
            <a:r>
              <a:rPr lang="it-IT" dirty="0"/>
              <a:t> the </a:t>
            </a:r>
            <a:r>
              <a:rPr lang="it-IT" dirty="0" err="1"/>
              <a:t>old</a:t>
            </a:r>
            <a:r>
              <a:rPr lang="it-IT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099B61-0E11-FA46-A268-1870843B8592}"/>
              </a:ext>
            </a:extLst>
          </p:cNvPr>
          <p:cNvSpPr txBox="1"/>
          <p:nvPr/>
        </p:nvSpPr>
        <p:spPr>
          <a:xfrm>
            <a:off x="291471" y="5301208"/>
            <a:ext cx="11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Migrating</a:t>
            </a:r>
            <a:r>
              <a:rPr lang="it-IT" dirty="0"/>
              <a:t> 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break up the </a:t>
            </a:r>
            <a:r>
              <a:rPr lang="it-IT" dirty="0" err="1"/>
              <a:t>journey</a:t>
            </a:r>
            <a:r>
              <a:rPr lang="it-IT" dirty="0"/>
              <a:t> to </a:t>
            </a:r>
            <a:r>
              <a:rPr lang="it-IT" dirty="0" err="1"/>
              <a:t>shorter</a:t>
            </a:r>
            <a:r>
              <a:rPr lang="it-IT" dirty="0"/>
              <a:t> </a:t>
            </a:r>
            <a:r>
              <a:rPr lang="it-IT" dirty="0" err="1"/>
              <a:t>trips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safely</a:t>
            </a:r>
            <a:r>
              <a:rPr lang="it-IT" dirty="0"/>
              <a:t> stop, </a:t>
            </a:r>
            <a:r>
              <a:rPr lang="it-IT" dirty="0" err="1"/>
              <a:t>revive</a:t>
            </a:r>
            <a:r>
              <a:rPr lang="it-IT" dirty="0"/>
              <a:t> and </a:t>
            </a:r>
            <a:r>
              <a:rPr lang="it-IT" dirty="0" err="1"/>
              <a:t>survive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long </a:t>
            </a:r>
            <a:r>
              <a:rPr lang="it-IT" dirty="0" err="1"/>
              <a:t>journey</a:t>
            </a:r>
            <a:r>
              <a:rPr lang="it-IT" dirty="0"/>
              <a:t>, </a:t>
            </a:r>
            <a:r>
              <a:rPr lang="it-IT" dirty="0" err="1"/>
              <a:t>slaying</a:t>
            </a:r>
            <a:r>
              <a:rPr lang="it-IT" dirty="0"/>
              <a:t> the </a:t>
            </a:r>
            <a:r>
              <a:rPr lang="it-IT" dirty="0" err="1"/>
              <a:t>monolith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3891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42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441BB51-24C8-0E41-9D32-350AEA02C65F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83CF5A54-B3C1-0B4B-8B94-61E092FFD227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- </a:t>
            </a:r>
            <a:r>
              <a:rPr lang="it-IT" dirty="0" err="1"/>
              <a:t>Docker</a:t>
            </a:r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5A1591A-E83A-0B47-A76D-D9D04E283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2264" y="147592"/>
            <a:ext cx="1812352" cy="152237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4B5EBB-00B0-8543-9C9B-751595379A3A}"/>
              </a:ext>
            </a:extLst>
          </p:cNvPr>
          <p:cNvSpPr txBox="1"/>
          <p:nvPr/>
        </p:nvSpPr>
        <p:spPr>
          <a:xfrm>
            <a:off x="270096" y="1897179"/>
            <a:ext cx="11721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 </a:t>
            </a:r>
            <a:r>
              <a:rPr lang="it-IT" dirty="0" err="1"/>
              <a:t>tool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to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 </a:t>
            </a:r>
            <a:r>
              <a:rPr lang="it-IT" dirty="0" err="1"/>
              <a:t>easier</a:t>
            </a:r>
            <a:r>
              <a:rPr lang="it-IT" dirty="0"/>
              <a:t> to create, </a:t>
            </a:r>
            <a:r>
              <a:rPr lang="it-IT" dirty="0" err="1"/>
              <a:t>deploy</a:t>
            </a:r>
            <a:r>
              <a:rPr lang="it-IT" dirty="0"/>
              <a:t>, and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containers. Containers </a:t>
            </a:r>
            <a:r>
              <a:rPr lang="it-IT" dirty="0" err="1"/>
              <a:t>allow</a:t>
            </a:r>
            <a:r>
              <a:rPr lang="it-IT" dirty="0"/>
              <a:t> a </a:t>
            </a:r>
            <a:r>
              <a:rPr lang="it-IT" dirty="0" err="1"/>
              <a:t>developer</a:t>
            </a:r>
            <a:r>
              <a:rPr lang="it-IT" dirty="0"/>
              <a:t> to package up an </a:t>
            </a:r>
            <a:r>
              <a:rPr lang="it-IT" dirty="0" err="1"/>
              <a:t>application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of the </a:t>
            </a:r>
            <a:r>
              <a:rPr lang="it-IT" dirty="0" err="1"/>
              <a:t>parts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libraries</a:t>
            </a:r>
            <a:r>
              <a:rPr lang="it-IT" dirty="0"/>
              <a:t> and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, and </a:t>
            </a:r>
            <a:r>
              <a:rPr lang="it-IT" dirty="0" err="1"/>
              <a:t>deploy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package. 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99BCA3C-B455-6E4B-A456-57AEEC9DF07D}"/>
              </a:ext>
            </a:extLst>
          </p:cNvPr>
          <p:cNvSpPr txBox="1"/>
          <p:nvPr/>
        </p:nvSpPr>
        <p:spPr>
          <a:xfrm>
            <a:off x="270096" y="1484931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docker</a:t>
            </a:r>
            <a:r>
              <a:rPr lang="it-IT" b="1" dirty="0"/>
              <a:t> ?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B8A7FA-0188-7B43-94D4-E2D97416DF96}"/>
              </a:ext>
            </a:extLst>
          </p:cNvPr>
          <p:cNvSpPr txBox="1"/>
          <p:nvPr/>
        </p:nvSpPr>
        <p:spPr>
          <a:xfrm>
            <a:off x="278913" y="4653136"/>
            <a:ext cx="11703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Understanding</a:t>
            </a:r>
            <a:r>
              <a:rPr lang="it-IT" b="1" dirty="0"/>
              <a:t> containers</a:t>
            </a:r>
          </a:p>
          <a:p>
            <a:r>
              <a:rPr lang="it-IT" dirty="0"/>
              <a:t>Containers </a:t>
            </a:r>
            <a:r>
              <a:rPr lang="it-IT" dirty="0" err="1"/>
              <a:t>necessitating</a:t>
            </a:r>
            <a:r>
              <a:rPr lang="it-IT" dirty="0"/>
              <a:t>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 of software: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Builder: </a:t>
            </a:r>
            <a:r>
              <a:rPr lang="it-IT" dirty="0" err="1"/>
              <a:t>build</a:t>
            </a:r>
            <a:r>
              <a:rPr lang="it-IT" dirty="0"/>
              <a:t> a container.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Engine: </a:t>
            </a:r>
            <a:r>
              <a:rPr lang="it-IT" dirty="0" err="1"/>
              <a:t>run</a:t>
            </a:r>
            <a:r>
              <a:rPr lang="it-IT" dirty="0"/>
              <a:t> a container.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Orchestration</a:t>
            </a:r>
            <a:r>
              <a:rPr lang="it-IT" dirty="0"/>
              <a:t>: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containers.</a:t>
            </a:r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7DFDFCB-10CB-7C43-B6F9-5F0CB544B8E4}"/>
              </a:ext>
            </a:extLst>
          </p:cNvPr>
          <p:cNvSpPr txBox="1"/>
          <p:nvPr/>
        </p:nvSpPr>
        <p:spPr>
          <a:xfrm>
            <a:off x="291471" y="2897290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Who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Docker</a:t>
            </a:r>
            <a:r>
              <a:rPr lang="it-IT" b="1" dirty="0"/>
              <a:t> for?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F0BBA22-4FB3-0447-A4EA-C9310E722026}"/>
              </a:ext>
            </a:extLst>
          </p:cNvPr>
          <p:cNvSpPr txBox="1"/>
          <p:nvPr/>
        </p:nvSpPr>
        <p:spPr>
          <a:xfrm>
            <a:off x="291471" y="3308822"/>
            <a:ext cx="117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developers</a:t>
            </a:r>
            <a:r>
              <a:rPr lang="it-IT" dirty="0"/>
              <a:t> - </a:t>
            </a:r>
            <a:r>
              <a:rPr lang="it-IT" dirty="0" err="1"/>
              <a:t>they</a:t>
            </a:r>
            <a:r>
              <a:rPr lang="it-IT" dirty="0"/>
              <a:t> can focus on </a:t>
            </a:r>
            <a:r>
              <a:rPr lang="it-IT" dirty="0" err="1"/>
              <a:t>writing</a:t>
            </a:r>
            <a:r>
              <a:rPr lang="it-IT" dirty="0"/>
              <a:t> code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worrying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 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ultimately</a:t>
            </a:r>
            <a:r>
              <a:rPr lang="it-IT" dirty="0"/>
              <a:t> be </a:t>
            </a:r>
            <a:r>
              <a:rPr lang="it-IT" dirty="0" err="1"/>
              <a:t>running</a:t>
            </a:r>
            <a:r>
              <a:rPr lang="it-IT" dirty="0"/>
              <a:t>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operations</a:t>
            </a:r>
            <a:r>
              <a:rPr lang="it-IT" dirty="0"/>
              <a:t> -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gives</a:t>
            </a:r>
            <a:r>
              <a:rPr lang="it-IT" dirty="0"/>
              <a:t> </a:t>
            </a:r>
            <a:r>
              <a:rPr lang="it-IT" dirty="0" err="1"/>
              <a:t>flexibility</a:t>
            </a:r>
            <a:r>
              <a:rPr lang="it-IT" dirty="0"/>
              <a:t> and </a:t>
            </a:r>
            <a:r>
              <a:rPr lang="it-IT" dirty="0" err="1"/>
              <a:t>potentially</a:t>
            </a:r>
            <a:r>
              <a:rPr lang="it-IT" dirty="0"/>
              <a:t> </a:t>
            </a:r>
            <a:r>
              <a:rPr lang="it-IT" dirty="0" err="1"/>
              <a:t>reduces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 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small </a:t>
            </a:r>
            <a:r>
              <a:rPr lang="it-IT" dirty="0" err="1"/>
              <a:t>footprint</a:t>
            </a:r>
            <a:r>
              <a:rPr lang="it-IT" dirty="0"/>
              <a:t> and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overhead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56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43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8E2E8B4-AD62-6542-B035-741D01535ED9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D7AA28E2-C9BE-E14D-B39C-EC0405781471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- </a:t>
            </a:r>
            <a:r>
              <a:rPr lang="it-IT" dirty="0" err="1"/>
              <a:t>Docker</a:t>
            </a:r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A0A55A0-77BB-3A45-BF7F-B2E76E201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2264" y="147592"/>
            <a:ext cx="1812352" cy="152237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DBBFCF-13DE-734C-ABF2-3A87883BEDEB}"/>
              </a:ext>
            </a:extLst>
          </p:cNvPr>
          <p:cNvSpPr txBox="1"/>
          <p:nvPr/>
        </p:nvSpPr>
        <p:spPr>
          <a:xfrm>
            <a:off x="291471" y="1485302"/>
            <a:ext cx="420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Key</a:t>
            </a:r>
            <a:r>
              <a:rPr lang="it-IT" b="1" dirty="0"/>
              <a:t> benefits of </a:t>
            </a:r>
            <a:r>
              <a:rPr lang="it-IT" b="1" dirty="0" err="1"/>
              <a:t>using</a:t>
            </a:r>
            <a:r>
              <a:rPr lang="it-IT" b="1" dirty="0"/>
              <a:t> </a:t>
            </a:r>
            <a:r>
              <a:rPr lang="it-IT" b="1" dirty="0" err="1"/>
              <a:t>Docker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2C299BE-2CD2-314E-8656-696442123626}"/>
              </a:ext>
            </a:extLst>
          </p:cNvPr>
          <p:cNvSpPr txBox="1"/>
          <p:nvPr/>
        </p:nvSpPr>
        <p:spPr>
          <a:xfrm>
            <a:off x="291472" y="2086701"/>
            <a:ext cx="117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Multi-</a:t>
            </a:r>
            <a:r>
              <a:rPr lang="it-IT" b="1" dirty="0" err="1"/>
              <a:t>Cloud</a:t>
            </a:r>
            <a:r>
              <a:rPr lang="it-IT" b="1" dirty="0"/>
              <a:t> </a:t>
            </a:r>
            <a:r>
              <a:rPr lang="it-IT" b="1" dirty="0" err="1"/>
              <a:t>Platforms</a:t>
            </a:r>
            <a:r>
              <a:rPr lang="it-IT" b="1" dirty="0"/>
              <a:t> – </a:t>
            </a:r>
            <a:r>
              <a:rPr lang="it-IT" b="1" dirty="0" err="1"/>
              <a:t>Portability</a:t>
            </a:r>
            <a:br>
              <a:rPr lang="it-IT" dirty="0"/>
            </a:br>
            <a:r>
              <a:rPr lang="it-IT" dirty="0" err="1"/>
              <a:t>All</a:t>
            </a:r>
            <a:r>
              <a:rPr lang="it-IT" dirty="0"/>
              <a:t> major </a:t>
            </a:r>
            <a:r>
              <a:rPr lang="it-IT" dirty="0" err="1"/>
              <a:t>cloud</a:t>
            </a:r>
            <a:r>
              <a:rPr lang="it-IT" dirty="0"/>
              <a:t> </a:t>
            </a:r>
            <a:r>
              <a:rPr lang="it-IT" dirty="0" err="1"/>
              <a:t>computing</a:t>
            </a:r>
            <a:r>
              <a:rPr lang="it-IT" dirty="0"/>
              <a:t> providers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embraced</a:t>
            </a:r>
            <a:r>
              <a:rPr lang="it-IT" dirty="0"/>
              <a:t> </a:t>
            </a:r>
            <a:r>
              <a:rPr lang="it-IT" dirty="0" err="1"/>
              <a:t>Docker’s</a:t>
            </a:r>
            <a:r>
              <a:rPr lang="it-IT" dirty="0"/>
              <a:t> </a:t>
            </a:r>
            <a:r>
              <a:rPr lang="it-IT" dirty="0" err="1"/>
              <a:t>availability</a:t>
            </a:r>
            <a:r>
              <a:rPr lang="it-IT" dirty="0"/>
              <a:t> and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support</a:t>
            </a:r>
            <a:r>
              <a:rPr lang="it-IT" dirty="0"/>
              <a:t>. Plus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run</a:t>
            </a:r>
            <a:r>
              <a:rPr lang="it-IT" dirty="0"/>
              <a:t> on </a:t>
            </a:r>
            <a:r>
              <a:rPr lang="it-IT" dirty="0" err="1"/>
              <a:t>every</a:t>
            </a:r>
            <a:r>
              <a:rPr lang="it-IT" dirty="0"/>
              <a:t> VM </a:t>
            </a:r>
            <a:r>
              <a:rPr lang="it-IT" dirty="0" err="1"/>
              <a:t>running</a:t>
            </a:r>
            <a:r>
              <a:rPr lang="it-IT" dirty="0"/>
              <a:t> Linux or Windows server.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grants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abstraction</a:t>
            </a:r>
            <a:r>
              <a:rPr lang="it-IT" dirty="0"/>
              <a:t> from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78AAAE-0340-1346-BFD0-6FA94CF7C41A}"/>
              </a:ext>
            </a:extLst>
          </p:cNvPr>
          <p:cNvSpPr txBox="1"/>
          <p:nvPr/>
        </p:nvSpPr>
        <p:spPr>
          <a:xfrm>
            <a:off x="291471" y="3287030"/>
            <a:ext cx="117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Environment </a:t>
            </a:r>
            <a:r>
              <a:rPr lang="it-IT" b="1" dirty="0" err="1"/>
              <a:t>Standardization</a:t>
            </a:r>
            <a:r>
              <a:rPr lang="it-IT" b="1" dirty="0"/>
              <a:t> and Version Control</a:t>
            </a:r>
            <a:br>
              <a:rPr lang="it-IT" dirty="0"/>
            </a:br>
            <a:r>
              <a:rPr lang="it-IT" dirty="0"/>
              <a:t>The </a:t>
            </a:r>
            <a:r>
              <a:rPr lang="it-IT" dirty="0" err="1"/>
              <a:t>environment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by the </a:t>
            </a:r>
            <a:r>
              <a:rPr lang="it-IT" u="sng" dirty="0" err="1"/>
              <a:t>Dockerfile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container </a:t>
            </a:r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build</a:t>
            </a:r>
            <a:r>
              <a:rPr lang="it-IT" dirty="0"/>
              <a:t> time, </a:t>
            </a:r>
            <a:r>
              <a:rPr lang="it-IT" dirty="0" err="1"/>
              <a:t>standardizing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. On top of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Docker</a:t>
            </a:r>
            <a:r>
              <a:rPr lang="it-IT" dirty="0"/>
              <a:t> containers work  just </a:t>
            </a:r>
            <a:r>
              <a:rPr lang="it-IT" dirty="0" err="1"/>
              <a:t>like</a:t>
            </a:r>
            <a:r>
              <a:rPr lang="it-IT" dirty="0"/>
              <a:t> GIT </a:t>
            </a:r>
            <a:r>
              <a:rPr lang="it-IT" dirty="0" err="1"/>
              <a:t>repositories</a:t>
            </a:r>
            <a:r>
              <a:rPr lang="it-IT" dirty="0"/>
              <a:t> with the </a:t>
            </a:r>
            <a:r>
              <a:rPr lang="it-IT" u="sng" dirty="0"/>
              <a:t>container </a:t>
            </a:r>
            <a:r>
              <a:rPr lang="it-IT" u="sng" dirty="0" err="1"/>
              <a:t>registry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easy to </a:t>
            </a:r>
            <a:r>
              <a:rPr lang="it-IT" dirty="0" err="1"/>
              <a:t>rollback</a:t>
            </a:r>
            <a:r>
              <a:rPr lang="it-IT" dirty="0"/>
              <a:t> to a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Docker</a:t>
            </a:r>
            <a:r>
              <a:rPr lang="it-IT" dirty="0"/>
              <a:t> image.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C7784D-E433-8645-9FE1-BEF5E2739C51}"/>
              </a:ext>
            </a:extLst>
          </p:cNvPr>
          <p:cNvSpPr txBox="1"/>
          <p:nvPr/>
        </p:nvSpPr>
        <p:spPr>
          <a:xfrm>
            <a:off x="291471" y="4764358"/>
            <a:ext cx="1170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Isolation</a:t>
            </a:r>
            <a:br>
              <a:rPr lang="it-IT" b="1" dirty="0"/>
            </a:b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ensures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and </a:t>
            </a:r>
            <a:r>
              <a:rPr lang="it-IT" dirty="0" err="1"/>
              <a:t>resources</a:t>
            </a:r>
            <a:r>
              <a:rPr lang="it-IT" dirty="0"/>
              <a:t> are </a:t>
            </a:r>
            <a:r>
              <a:rPr lang="it-IT" dirty="0" err="1"/>
              <a:t>isolated</a:t>
            </a:r>
            <a:r>
              <a:rPr lang="it-IT" dirty="0"/>
              <a:t> and </a:t>
            </a:r>
            <a:r>
              <a:rPr lang="it-IT" dirty="0" err="1"/>
              <a:t>segregated.You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various</a:t>
            </a:r>
            <a:r>
              <a:rPr lang="it-IT" dirty="0"/>
              <a:t> containers for separate </a:t>
            </a:r>
            <a:r>
              <a:rPr lang="it-IT" dirty="0" err="1"/>
              <a:t>applications</a:t>
            </a:r>
            <a:r>
              <a:rPr lang="it-IT" dirty="0"/>
              <a:t> </a:t>
            </a:r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stacks</a:t>
            </a:r>
            <a:r>
              <a:rPr lang="it-IT" dirty="0"/>
              <a:t>.</a:t>
            </a:r>
            <a:br>
              <a:rPr lang="it-IT" dirty="0"/>
            </a:b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ensures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(CPU, </a:t>
            </a:r>
            <a:r>
              <a:rPr lang="it-IT" dirty="0" err="1"/>
              <a:t>memory</a:t>
            </a:r>
            <a:r>
              <a:rPr lang="it-IT" dirty="0"/>
              <a:t> and disk </a:t>
            </a:r>
            <a:r>
              <a:rPr lang="it-IT" dirty="0" err="1"/>
              <a:t>space</a:t>
            </a:r>
            <a:r>
              <a:rPr lang="it-IT" dirty="0"/>
              <a:t>)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assigned</a:t>
            </a:r>
            <a:r>
              <a:rPr lang="it-IT" dirty="0"/>
              <a:t> to </a:t>
            </a:r>
            <a:r>
              <a:rPr lang="it-IT" dirty="0" err="1"/>
              <a:t>them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31593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44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774E87F0-E10A-8043-96C2-D94E7163A855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9846AEB6-120E-5745-BB5E-B9FE9196D14C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– CI/CD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0B9519-1D1F-8849-B282-CA6199444E00}"/>
              </a:ext>
            </a:extLst>
          </p:cNvPr>
          <p:cNvSpPr txBox="1"/>
          <p:nvPr/>
        </p:nvSpPr>
        <p:spPr>
          <a:xfrm>
            <a:off x="291471" y="1484784"/>
            <a:ext cx="117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(CI) and </a:t>
            </a:r>
            <a:r>
              <a:rPr lang="it-IT" dirty="0" err="1"/>
              <a:t>continuous</a:t>
            </a:r>
            <a:r>
              <a:rPr lang="it-IT" dirty="0"/>
              <a:t> delivery (CD) </a:t>
            </a:r>
            <a:r>
              <a:rPr lang="it-IT" dirty="0" err="1"/>
              <a:t>embody</a:t>
            </a:r>
            <a:r>
              <a:rPr lang="it-IT" dirty="0"/>
              <a:t> a culture, set of </a:t>
            </a:r>
            <a:r>
              <a:rPr lang="it-IT" dirty="0" err="1"/>
              <a:t>operating</a:t>
            </a:r>
            <a:r>
              <a:rPr lang="it-IT" dirty="0"/>
              <a:t> </a:t>
            </a:r>
            <a:r>
              <a:rPr lang="it-IT" dirty="0" err="1"/>
              <a:t>principles</a:t>
            </a:r>
            <a:r>
              <a:rPr lang="it-IT" dirty="0"/>
              <a:t>, and </a:t>
            </a:r>
            <a:r>
              <a:rPr lang="it-IT" dirty="0" err="1"/>
              <a:t>collection</a:t>
            </a:r>
            <a:r>
              <a:rPr lang="it-IT" dirty="0"/>
              <a:t> of </a:t>
            </a:r>
            <a:r>
              <a:rPr lang="it-IT" dirty="0" err="1"/>
              <a:t>practices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teams to </a:t>
            </a:r>
            <a:r>
              <a:rPr lang="it-IT" dirty="0" err="1"/>
              <a:t>deliver</a:t>
            </a:r>
            <a:r>
              <a:rPr lang="it-IT" dirty="0"/>
              <a:t> code </a:t>
            </a:r>
            <a:r>
              <a:rPr lang="it-IT" dirty="0" err="1"/>
              <a:t>changes</a:t>
            </a:r>
            <a:r>
              <a:rPr lang="it-IT" dirty="0"/>
              <a:t> more </a:t>
            </a:r>
            <a:r>
              <a:rPr lang="it-IT" dirty="0" err="1"/>
              <a:t>frequently</a:t>
            </a:r>
            <a:r>
              <a:rPr lang="it-IT" dirty="0"/>
              <a:t> and </a:t>
            </a:r>
            <a:r>
              <a:rPr lang="it-IT" dirty="0" err="1"/>
              <a:t>reliably</a:t>
            </a:r>
            <a:r>
              <a:rPr lang="it-IT" dirty="0"/>
              <a:t>.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322A2583-B9F9-9848-9148-0DAF7B9B2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9760" y="4819388"/>
            <a:ext cx="829555" cy="41632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7B2A87-CF0D-4545-81EB-B682FA750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39" y="2651507"/>
            <a:ext cx="828598" cy="926080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F139339-2CC7-B646-BD54-FD51C72B0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938" y="3743453"/>
            <a:ext cx="828599" cy="81887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6985A76-D770-C842-80C1-5E37154D9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2285533"/>
            <a:ext cx="828599" cy="114346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5317EC-D220-F94A-8F96-1E669EECB770}"/>
              </a:ext>
            </a:extLst>
          </p:cNvPr>
          <p:cNvSpPr txBox="1"/>
          <p:nvPr/>
        </p:nvSpPr>
        <p:spPr>
          <a:xfrm>
            <a:off x="287979" y="2639361"/>
            <a:ext cx="8904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Continuous integration</a:t>
            </a:r>
            <a:r>
              <a:rPr lang="it-IT" dirty="0"/>
              <a:t> 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coding</a:t>
            </a:r>
            <a:r>
              <a:rPr lang="it-IT" dirty="0"/>
              <a:t> </a:t>
            </a:r>
            <a:r>
              <a:rPr lang="it-IT" dirty="0" err="1"/>
              <a:t>philosophy</a:t>
            </a:r>
            <a:r>
              <a:rPr lang="it-IT" dirty="0"/>
              <a:t> and set of </a:t>
            </a:r>
            <a:r>
              <a:rPr lang="it-IT" dirty="0" err="1"/>
              <a:t>practices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rive </a:t>
            </a:r>
            <a:r>
              <a:rPr lang="it-IT" dirty="0" err="1"/>
              <a:t>development</a:t>
            </a:r>
            <a:r>
              <a:rPr lang="it-IT" dirty="0"/>
              <a:t> teams to </a:t>
            </a:r>
            <a:r>
              <a:rPr lang="it-IT" dirty="0" err="1"/>
              <a:t>implement</a:t>
            </a:r>
            <a:r>
              <a:rPr lang="it-IT" dirty="0"/>
              <a:t> small </a:t>
            </a:r>
            <a:r>
              <a:rPr lang="it-IT" dirty="0" err="1"/>
              <a:t>changes</a:t>
            </a:r>
            <a:r>
              <a:rPr lang="it-IT" dirty="0"/>
              <a:t> and </a:t>
            </a:r>
            <a:r>
              <a:rPr lang="it-IT" dirty="0" err="1"/>
              <a:t>check</a:t>
            </a:r>
            <a:r>
              <a:rPr lang="it-IT" dirty="0"/>
              <a:t> in code to </a:t>
            </a:r>
            <a:r>
              <a:rPr lang="it-IT" dirty="0" err="1"/>
              <a:t>version</a:t>
            </a:r>
            <a:r>
              <a:rPr lang="it-IT" dirty="0"/>
              <a:t> control </a:t>
            </a:r>
            <a:r>
              <a:rPr lang="it-IT" dirty="0" err="1"/>
              <a:t>repositories</a:t>
            </a:r>
            <a:r>
              <a:rPr lang="it-IT" dirty="0"/>
              <a:t> </a:t>
            </a:r>
            <a:r>
              <a:rPr lang="it-IT" dirty="0" err="1"/>
              <a:t>frequently</a:t>
            </a:r>
            <a:r>
              <a:rPr lang="it-IT" dirty="0"/>
              <a:t>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96779AC-A111-474B-887A-81FF08B4C700}"/>
              </a:ext>
            </a:extLst>
          </p:cNvPr>
          <p:cNvSpPr txBox="1"/>
          <p:nvPr/>
        </p:nvSpPr>
        <p:spPr>
          <a:xfrm>
            <a:off x="281060" y="3793939"/>
            <a:ext cx="10200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Continuous</a:t>
            </a:r>
            <a:r>
              <a:rPr lang="it-IT" b="1" dirty="0"/>
              <a:t> delivery</a:t>
            </a:r>
            <a:r>
              <a:rPr lang="it-IT" i="1" dirty="0"/>
              <a:t> </a:t>
            </a:r>
            <a:r>
              <a:rPr lang="it-IT" dirty="0" err="1"/>
              <a:t>picks</a:t>
            </a:r>
            <a:r>
              <a:rPr lang="it-IT" dirty="0"/>
              <a:t> up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</a:t>
            </a:r>
            <a:r>
              <a:rPr lang="it-IT" dirty="0" err="1"/>
              <a:t>ends</a:t>
            </a:r>
            <a:r>
              <a:rPr lang="it-IT" dirty="0"/>
              <a:t>. CD </a:t>
            </a:r>
            <a:r>
              <a:rPr lang="it-IT" dirty="0" err="1"/>
              <a:t>automates</a:t>
            </a:r>
            <a:r>
              <a:rPr lang="it-IT" dirty="0"/>
              <a:t> the delivery of </a:t>
            </a:r>
            <a:r>
              <a:rPr lang="it-IT" dirty="0" err="1"/>
              <a:t>applications</a:t>
            </a:r>
            <a:r>
              <a:rPr lang="it-IT" dirty="0"/>
              <a:t> to </a:t>
            </a:r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environments</a:t>
            </a:r>
            <a:r>
              <a:rPr lang="it-IT" dirty="0"/>
              <a:t>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2144AE3-F933-5544-853B-D24964C0359D}"/>
              </a:ext>
            </a:extLst>
          </p:cNvPr>
          <p:cNvSpPr txBox="1"/>
          <p:nvPr/>
        </p:nvSpPr>
        <p:spPr>
          <a:xfrm>
            <a:off x="287978" y="4726673"/>
            <a:ext cx="10477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and </a:t>
            </a:r>
            <a:r>
              <a:rPr lang="it-IT" dirty="0" err="1"/>
              <a:t>continuous</a:t>
            </a:r>
            <a:r>
              <a:rPr lang="it-IT" dirty="0"/>
              <a:t> delivery </a:t>
            </a:r>
            <a:r>
              <a:rPr lang="it-IT" dirty="0" err="1"/>
              <a:t>require</a:t>
            </a:r>
            <a:r>
              <a:rPr lang="it-IT" dirty="0"/>
              <a:t> </a:t>
            </a:r>
            <a:r>
              <a:rPr lang="it-IT" b="1" dirty="0"/>
              <a:t>continuous testing</a:t>
            </a:r>
            <a:r>
              <a:rPr lang="it-IT" i="1" dirty="0"/>
              <a:t> 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objective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deliver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and code to </a:t>
            </a:r>
            <a:r>
              <a:rPr lang="it-IT" dirty="0" err="1"/>
              <a:t>users</a:t>
            </a:r>
            <a:r>
              <a:rPr lang="it-IT" dirty="0"/>
              <a:t>. 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testing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set of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, performance, and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executed</a:t>
            </a:r>
            <a:r>
              <a:rPr lang="it-IT" dirty="0"/>
              <a:t> in the CI/CD pipeline.</a:t>
            </a:r>
          </a:p>
        </p:txBody>
      </p:sp>
    </p:spTree>
    <p:extLst>
      <p:ext uri="{BB962C8B-B14F-4D97-AF65-F5344CB8AC3E}">
        <p14:creationId xmlns:p14="http://schemas.microsoft.com/office/powerpoint/2010/main" val="421538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45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885AD1A9-4E46-AA44-AAEC-28495BF853B2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F599731F-F1F8-AA4C-8B3E-A9964BD33F3E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– CI/CD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C65F53-20EB-2B4B-953D-51FAD57CCAB0}"/>
              </a:ext>
            </a:extLst>
          </p:cNvPr>
          <p:cNvSpPr txBox="1"/>
          <p:nvPr/>
        </p:nvSpPr>
        <p:spPr>
          <a:xfrm>
            <a:off x="291470" y="5052463"/>
            <a:ext cx="11694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CI/CD </a:t>
            </a:r>
            <a:r>
              <a:rPr lang="it-IT" dirty="0" err="1"/>
              <a:t>is</a:t>
            </a:r>
            <a:r>
              <a:rPr lang="it-IT" dirty="0"/>
              <a:t> one of the best practices for devops teams to implement.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an agile methodology best </a:t>
            </a:r>
            <a:r>
              <a:rPr lang="it-IT" dirty="0" err="1"/>
              <a:t>practice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enables</a:t>
            </a:r>
            <a:r>
              <a:rPr lang="it-IT" dirty="0"/>
              <a:t> software </a:t>
            </a:r>
            <a:r>
              <a:rPr lang="it-IT" dirty="0" err="1"/>
              <a:t>development</a:t>
            </a:r>
            <a:r>
              <a:rPr lang="it-IT" dirty="0"/>
              <a:t> teams to focus on meeting business </a:t>
            </a:r>
            <a:r>
              <a:rPr lang="it-IT" dirty="0" err="1"/>
              <a:t>requirements</a:t>
            </a:r>
            <a:r>
              <a:rPr lang="it-IT" dirty="0"/>
              <a:t>, code </a:t>
            </a:r>
            <a:r>
              <a:rPr lang="it-IT" dirty="0" err="1"/>
              <a:t>quality</a:t>
            </a:r>
            <a:r>
              <a:rPr lang="it-IT" dirty="0"/>
              <a:t>, and security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deployment</a:t>
            </a:r>
            <a:r>
              <a:rPr lang="it-IT" dirty="0"/>
              <a:t> </a:t>
            </a:r>
            <a:r>
              <a:rPr lang="it-IT" dirty="0" err="1"/>
              <a:t>steps</a:t>
            </a:r>
            <a:r>
              <a:rPr lang="it-IT" dirty="0"/>
              <a:t> are </a:t>
            </a:r>
            <a:r>
              <a:rPr lang="it-IT" dirty="0" err="1"/>
              <a:t>automated</a:t>
            </a:r>
            <a:r>
              <a:rPr lang="it-IT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C47D9-637B-B34E-BC8C-F629A32DF666}"/>
              </a:ext>
            </a:extLst>
          </p:cNvPr>
          <p:cNvSpPr txBox="1"/>
          <p:nvPr/>
        </p:nvSpPr>
        <p:spPr>
          <a:xfrm>
            <a:off x="291471" y="1838637"/>
            <a:ext cx="11694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impact of </a:t>
            </a:r>
            <a:r>
              <a:rPr lang="it-IT" dirty="0" err="1"/>
              <a:t>implementing</a:t>
            </a:r>
            <a:r>
              <a:rPr lang="it-IT" dirty="0"/>
              <a:t> CI/CD </a:t>
            </a:r>
            <a:r>
              <a:rPr lang="it-IT" dirty="0" err="1"/>
              <a:t>pipelines</a:t>
            </a:r>
            <a:r>
              <a:rPr lang="it-IT" dirty="0"/>
              <a:t> can be </a:t>
            </a:r>
            <a:r>
              <a:rPr lang="it-IT" dirty="0" err="1"/>
              <a:t>measured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 devops key performance indicator (KPI). </a:t>
            </a:r>
            <a:r>
              <a:rPr lang="it-IT" dirty="0" err="1"/>
              <a:t>KPI’s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deployment</a:t>
            </a:r>
            <a:r>
              <a:rPr lang="it-IT" dirty="0"/>
              <a:t> </a:t>
            </a:r>
            <a:r>
              <a:rPr lang="it-IT" dirty="0" err="1"/>
              <a:t>frequency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lead</a:t>
            </a:r>
            <a:r>
              <a:rPr lang="it-IT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mean</a:t>
            </a:r>
            <a:r>
              <a:rPr lang="it-IT" dirty="0"/>
              <a:t> time to </a:t>
            </a:r>
            <a:r>
              <a:rPr lang="it-IT" dirty="0" err="1"/>
              <a:t>recovery</a:t>
            </a:r>
            <a:r>
              <a:rPr lang="it-IT" dirty="0"/>
              <a:t> (MTTR) from an </a:t>
            </a:r>
            <a:r>
              <a:rPr lang="it-IT" dirty="0" err="1"/>
              <a:t>incident</a:t>
            </a:r>
            <a:r>
              <a:rPr lang="it-IT" dirty="0"/>
              <a:t> -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CI/CD with 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testing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AEFAFAB-110E-8F41-9FDE-2435B103C640}"/>
              </a:ext>
            </a:extLst>
          </p:cNvPr>
          <p:cNvSpPr txBox="1"/>
          <p:nvPr/>
        </p:nvSpPr>
        <p:spPr>
          <a:xfrm>
            <a:off x="291471" y="1446292"/>
            <a:ext cx="646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CI/CD </a:t>
            </a:r>
            <a:r>
              <a:rPr lang="it-IT" b="1" dirty="0" err="1"/>
              <a:t>enables</a:t>
            </a:r>
            <a:r>
              <a:rPr lang="it-IT" b="1" dirty="0"/>
              <a:t> more </a:t>
            </a:r>
            <a:r>
              <a:rPr lang="it-IT" b="1" dirty="0" err="1"/>
              <a:t>frequent</a:t>
            </a:r>
            <a:r>
              <a:rPr lang="it-IT" b="1" dirty="0"/>
              <a:t> code </a:t>
            </a:r>
            <a:r>
              <a:rPr lang="it-IT" b="1" dirty="0" err="1"/>
              <a:t>deployments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9518E08-5AEE-6042-A26A-A2528A6F5F6E}"/>
              </a:ext>
            </a:extLst>
          </p:cNvPr>
          <p:cNvSpPr txBox="1"/>
          <p:nvPr/>
        </p:nvSpPr>
        <p:spPr>
          <a:xfrm>
            <a:off x="286391" y="3861048"/>
            <a:ext cx="117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CD </a:t>
            </a:r>
            <a:r>
              <a:rPr lang="it-IT" dirty="0" err="1"/>
              <a:t>tools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dashboard</a:t>
            </a:r>
            <a:r>
              <a:rPr lang="it-IT" dirty="0"/>
              <a:t> and reporting </a:t>
            </a:r>
            <a:r>
              <a:rPr lang="it-IT" dirty="0" err="1"/>
              <a:t>functions</a:t>
            </a:r>
            <a:r>
              <a:rPr lang="it-IT" dirty="0"/>
              <a:t>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builds</a:t>
            </a:r>
            <a:r>
              <a:rPr lang="it-IT" dirty="0"/>
              <a:t> or </a:t>
            </a:r>
            <a:r>
              <a:rPr lang="it-IT" dirty="0" err="1"/>
              <a:t>deliveries</a:t>
            </a:r>
            <a:r>
              <a:rPr lang="it-IT" dirty="0"/>
              <a:t> </a:t>
            </a:r>
            <a:r>
              <a:rPr lang="it-IT" dirty="0" err="1"/>
              <a:t>fail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alert</a:t>
            </a:r>
            <a:r>
              <a:rPr lang="it-IT" dirty="0"/>
              <a:t> </a:t>
            </a:r>
            <a:r>
              <a:rPr lang="it-IT" dirty="0" err="1"/>
              <a:t>developers</a:t>
            </a:r>
            <a:r>
              <a:rPr lang="it-IT" dirty="0"/>
              <a:t> with information on the </a:t>
            </a:r>
            <a:r>
              <a:rPr lang="it-IT" dirty="0" err="1"/>
              <a:t>failures</a:t>
            </a:r>
            <a:r>
              <a:rPr lang="it-IT" dirty="0"/>
              <a:t>. </a:t>
            </a:r>
            <a:r>
              <a:rPr lang="it-IT" dirty="0" err="1"/>
              <a:t>They</a:t>
            </a:r>
            <a:r>
              <a:rPr lang="it-IT" dirty="0"/>
              <a:t> integrate with </a:t>
            </a:r>
            <a:r>
              <a:rPr lang="it-IT" dirty="0" err="1"/>
              <a:t>version</a:t>
            </a:r>
            <a:r>
              <a:rPr lang="it-IT" dirty="0"/>
              <a:t> control and agile </a:t>
            </a:r>
            <a:r>
              <a:rPr lang="it-IT" dirty="0" err="1"/>
              <a:t>tools</a:t>
            </a:r>
            <a:r>
              <a:rPr lang="it-IT" dirty="0"/>
              <a:t>, so </a:t>
            </a:r>
            <a:r>
              <a:rPr lang="it-IT" dirty="0" err="1"/>
              <a:t>they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to look up </a:t>
            </a:r>
            <a:r>
              <a:rPr lang="it-IT" dirty="0" err="1"/>
              <a:t>what</a:t>
            </a:r>
            <a:r>
              <a:rPr lang="it-IT" dirty="0"/>
              <a:t> code </a:t>
            </a:r>
            <a:r>
              <a:rPr lang="it-IT" dirty="0" err="1"/>
              <a:t>changes</a:t>
            </a:r>
            <a:r>
              <a:rPr lang="it-IT" dirty="0"/>
              <a:t> and </a:t>
            </a:r>
            <a:r>
              <a:rPr lang="it-IT" dirty="0" err="1"/>
              <a:t>user</a:t>
            </a:r>
            <a:r>
              <a:rPr lang="it-IT" dirty="0"/>
              <a:t> stories made up a </a:t>
            </a:r>
            <a:r>
              <a:rPr lang="it-IT" dirty="0" err="1"/>
              <a:t>build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906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46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2B0A0FF-EE12-374E-A638-0F6608854B15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A4F35DA7-9E16-E14B-9CC8-1A39E051D262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– </a:t>
            </a:r>
            <a:r>
              <a:rPr lang="it-IT" dirty="0" err="1"/>
              <a:t>Orchestration</a:t>
            </a:r>
            <a:r>
              <a:rPr lang="it-IT" dirty="0"/>
              <a:t> / </a:t>
            </a:r>
            <a:r>
              <a:rPr lang="it-IT" dirty="0" err="1"/>
              <a:t>Choreography</a:t>
            </a:r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A1B01404-A906-6B44-B8E4-75536C308B7F}"/>
              </a:ext>
            </a:extLst>
          </p:cNvPr>
          <p:cNvGrpSpPr/>
          <p:nvPr/>
        </p:nvGrpSpPr>
        <p:grpSpPr>
          <a:xfrm>
            <a:off x="8256240" y="616531"/>
            <a:ext cx="3081431" cy="3770119"/>
            <a:chOff x="767733" y="1765770"/>
            <a:chExt cx="3081431" cy="3770119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511DB464-A755-244E-A027-BDABA57AE8FC}"/>
                </a:ext>
              </a:extLst>
            </p:cNvPr>
            <p:cNvGrpSpPr/>
            <p:nvPr/>
          </p:nvGrpSpPr>
          <p:grpSpPr>
            <a:xfrm>
              <a:off x="1941860" y="1765770"/>
              <a:ext cx="660551" cy="609079"/>
              <a:chOff x="1941860" y="1765770"/>
              <a:chExt cx="660551" cy="609079"/>
            </a:xfrm>
          </p:grpSpPr>
          <p:pic>
            <p:nvPicPr>
              <p:cNvPr id="38" name="Elemento grafico 37">
                <a:extLst>
                  <a:ext uri="{FF2B5EF4-FFF2-40B4-BE49-F238E27FC236}">
                    <a16:creationId xmlns:a16="http://schemas.microsoft.com/office/drawing/2014/main" id="{786A4DE3-9B00-F145-AB5C-0D7854365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27424" y="1815024"/>
                <a:ext cx="489425" cy="489425"/>
              </a:xfrm>
              <a:prstGeom prst="rect">
                <a:avLst/>
              </a:prstGeom>
            </p:spPr>
          </p:pic>
          <p:sp>
            <p:nvSpPr>
              <p:cNvPr id="39" name="Rettangolo con angoli arrotondati 38">
                <a:extLst>
                  <a:ext uri="{FF2B5EF4-FFF2-40B4-BE49-F238E27FC236}">
                    <a16:creationId xmlns:a16="http://schemas.microsoft.com/office/drawing/2014/main" id="{6534097E-8449-DF4C-AEE0-EF0F385C9074}"/>
                  </a:ext>
                </a:extLst>
              </p:cNvPr>
              <p:cNvSpPr/>
              <p:nvPr/>
            </p:nvSpPr>
            <p:spPr>
              <a:xfrm>
                <a:off x="1941860" y="1765770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CAF627E1-4CB9-6644-9881-A697EA4B5494}"/>
                </a:ext>
              </a:extLst>
            </p:cNvPr>
            <p:cNvGrpSpPr/>
            <p:nvPr/>
          </p:nvGrpSpPr>
          <p:grpSpPr>
            <a:xfrm>
              <a:off x="1941860" y="2792312"/>
              <a:ext cx="660551" cy="609079"/>
              <a:chOff x="1941860" y="2792312"/>
              <a:chExt cx="660551" cy="609079"/>
            </a:xfrm>
          </p:grpSpPr>
          <p:pic>
            <p:nvPicPr>
              <p:cNvPr id="36" name="Elemento grafico 35">
                <a:extLst>
                  <a:ext uri="{FF2B5EF4-FFF2-40B4-BE49-F238E27FC236}">
                    <a16:creationId xmlns:a16="http://schemas.microsoft.com/office/drawing/2014/main" id="{23BF9BC8-4523-134A-8065-98B583EC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27424" y="2884340"/>
                <a:ext cx="473215" cy="473215"/>
              </a:xfrm>
              <a:prstGeom prst="rect">
                <a:avLst/>
              </a:prstGeom>
            </p:spPr>
          </p:pic>
          <p:sp>
            <p:nvSpPr>
              <p:cNvPr id="37" name="Rettangolo con angoli arrotondati 36">
                <a:extLst>
                  <a:ext uri="{FF2B5EF4-FFF2-40B4-BE49-F238E27FC236}">
                    <a16:creationId xmlns:a16="http://schemas.microsoft.com/office/drawing/2014/main" id="{5EE35FE2-3ABF-8A45-8758-F808F554DA3B}"/>
                  </a:ext>
                </a:extLst>
              </p:cNvPr>
              <p:cNvSpPr/>
              <p:nvPr/>
            </p:nvSpPr>
            <p:spPr>
              <a:xfrm>
                <a:off x="1941860" y="2792312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73F51F6D-017D-4D49-91DC-8EF4129D116D}"/>
                </a:ext>
              </a:extLst>
            </p:cNvPr>
            <p:cNvGrpSpPr/>
            <p:nvPr/>
          </p:nvGrpSpPr>
          <p:grpSpPr>
            <a:xfrm>
              <a:off x="768454" y="3625941"/>
              <a:ext cx="660551" cy="609079"/>
              <a:chOff x="926012" y="3427554"/>
              <a:chExt cx="660551" cy="609079"/>
            </a:xfrm>
          </p:grpSpPr>
          <p:pic>
            <p:nvPicPr>
              <p:cNvPr id="34" name="Elemento grafico 33">
                <a:extLst>
                  <a:ext uri="{FF2B5EF4-FFF2-40B4-BE49-F238E27FC236}">
                    <a16:creationId xmlns:a16="http://schemas.microsoft.com/office/drawing/2014/main" id="{56CC83B3-6AC4-1343-84D4-BABA6D321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20216" y="3486375"/>
                <a:ext cx="470701" cy="470701"/>
              </a:xfrm>
              <a:prstGeom prst="rect">
                <a:avLst/>
              </a:prstGeom>
            </p:spPr>
          </p:pic>
          <p:sp>
            <p:nvSpPr>
              <p:cNvPr id="35" name="Rettangolo con angoli arrotondati 34">
                <a:extLst>
                  <a:ext uri="{FF2B5EF4-FFF2-40B4-BE49-F238E27FC236}">
                    <a16:creationId xmlns:a16="http://schemas.microsoft.com/office/drawing/2014/main" id="{745F52D3-1FA7-7F4C-AB30-1E3D0274B2AF}"/>
                  </a:ext>
                </a:extLst>
              </p:cNvPr>
              <p:cNvSpPr/>
              <p:nvPr/>
            </p:nvSpPr>
            <p:spPr>
              <a:xfrm>
                <a:off x="926012" y="3427554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FA91779D-31B0-224D-A122-8FB3814E00FD}"/>
                </a:ext>
              </a:extLst>
            </p:cNvPr>
            <p:cNvGrpSpPr/>
            <p:nvPr/>
          </p:nvGrpSpPr>
          <p:grpSpPr>
            <a:xfrm>
              <a:off x="3188613" y="3627970"/>
              <a:ext cx="660551" cy="609079"/>
              <a:chOff x="3188613" y="3627970"/>
              <a:chExt cx="660551" cy="609079"/>
            </a:xfrm>
          </p:grpSpPr>
          <p:pic>
            <p:nvPicPr>
              <p:cNvPr id="32" name="Elemento grafico 31">
                <a:extLst>
                  <a:ext uri="{FF2B5EF4-FFF2-40B4-BE49-F238E27FC236}">
                    <a16:creationId xmlns:a16="http://schemas.microsoft.com/office/drawing/2014/main" id="{52509C5D-78B9-DC42-96D0-F55228CF2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67581" y="3685418"/>
                <a:ext cx="494184" cy="494184"/>
              </a:xfrm>
              <a:prstGeom prst="rect">
                <a:avLst/>
              </a:prstGeom>
            </p:spPr>
          </p:pic>
          <p:sp>
            <p:nvSpPr>
              <p:cNvPr id="33" name="Rettangolo con angoli arrotondati 32">
                <a:extLst>
                  <a:ext uri="{FF2B5EF4-FFF2-40B4-BE49-F238E27FC236}">
                    <a16:creationId xmlns:a16="http://schemas.microsoft.com/office/drawing/2014/main" id="{E2F73DEE-0DBE-824C-8B94-63564ABDB3C7}"/>
                  </a:ext>
                </a:extLst>
              </p:cNvPr>
              <p:cNvSpPr/>
              <p:nvPr/>
            </p:nvSpPr>
            <p:spPr>
              <a:xfrm>
                <a:off x="3188613" y="3627970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C4B5FAAB-C18A-F14E-A0C3-FE38333A2716}"/>
                </a:ext>
              </a:extLst>
            </p:cNvPr>
            <p:cNvGrpSpPr/>
            <p:nvPr/>
          </p:nvGrpSpPr>
          <p:grpSpPr>
            <a:xfrm>
              <a:off x="1944040" y="3875062"/>
              <a:ext cx="660551" cy="609079"/>
              <a:chOff x="926012" y="3427554"/>
              <a:chExt cx="660551" cy="609079"/>
            </a:xfrm>
          </p:grpSpPr>
          <p:pic>
            <p:nvPicPr>
              <p:cNvPr id="30" name="Elemento grafico 29">
                <a:extLst>
                  <a:ext uri="{FF2B5EF4-FFF2-40B4-BE49-F238E27FC236}">
                    <a16:creationId xmlns:a16="http://schemas.microsoft.com/office/drawing/2014/main" id="{5653A3B4-A27F-5C40-AFDA-957E06924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6236" y="3497113"/>
                <a:ext cx="469962" cy="469962"/>
              </a:xfrm>
              <a:prstGeom prst="rect">
                <a:avLst/>
              </a:prstGeom>
            </p:spPr>
          </p:pic>
          <p:sp>
            <p:nvSpPr>
              <p:cNvPr id="31" name="Rettangolo con angoli arrotondati 30">
                <a:extLst>
                  <a:ext uri="{FF2B5EF4-FFF2-40B4-BE49-F238E27FC236}">
                    <a16:creationId xmlns:a16="http://schemas.microsoft.com/office/drawing/2014/main" id="{B961A19E-FFC1-F64C-BCF9-4ECAFD5B0A0A}"/>
                  </a:ext>
                </a:extLst>
              </p:cNvPr>
              <p:cNvSpPr/>
              <p:nvPr/>
            </p:nvSpPr>
            <p:spPr>
              <a:xfrm>
                <a:off x="926012" y="3427554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7DA44F11-9362-0C4B-87D2-48DB926738FB}"/>
                </a:ext>
              </a:extLst>
            </p:cNvPr>
            <p:cNvGrpSpPr/>
            <p:nvPr/>
          </p:nvGrpSpPr>
          <p:grpSpPr>
            <a:xfrm>
              <a:off x="767733" y="4813076"/>
              <a:ext cx="660551" cy="609079"/>
              <a:chOff x="681113" y="4567990"/>
              <a:chExt cx="660551" cy="609079"/>
            </a:xfrm>
          </p:grpSpPr>
          <p:pic>
            <p:nvPicPr>
              <p:cNvPr id="28" name="Elemento grafico 27">
                <a:extLst>
                  <a:ext uri="{FF2B5EF4-FFF2-40B4-BE49-F238E27FC236}">
                    <a16:creationId xmlns:a16="http://schemas.microsoft.com/office/drawing/2014/main" id="{FD096A3C-0652-DA43-A8A9-7ECA208EA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91995" y="4653136"/>
                <a:ext cx="438788" cy="438788"/>
              </a:xfrm>
              <a:prstGeom prst="rect">
                <a:avLst/>
              </a:prstGeom>
            </p:spPr>
          </p:pic>
          <p:sp>
            <p:nvSpPr>
              <p:cNvPr id="29" name="Rettangolo con angoli arrotondati 28">
                <a:extLst>
                  <a:ext uri="{FF2B5EF4-FFF2-40B4-BE49-F238E27FC236}">
                    <a16:creationId xmlns:a16="http://schemas.microsoft.com/office/drawing/2014/main" id="{F02553B2-AFBC-5042-8925-609ACF8BD345}"/>
                  </a:ext>
                </a:extLst>
              </p:cNvPr>
              <p:cNvSpPr/>
              <p:nvPr/>
            </p:nvSpPr>
            <p:spPr>
              <a:xfrm>
                <a:off x="681113" y="4567990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3933AFC1-43DC-6A41-B52E-0D7A71F6E14A}"/>
                </a:ext>
              </a:extLst>
            </p:cNvPr>
            <p:cNvGrpSpPr/>
            <p:nvPr/>
          </p:nvGrpSpPr>
          <p:grpSpPr>
            <a:xfrm>
              <a:off x="1941860" y="4926810"/>
              <a:ext cx="660551" cy="609079"/>
              <a:chOff x="681113" y="4567990"/>
              <a:chExt cx="660551" cy="609079"/>
            </a:xfrm>
          </p:grpSpPr>
          <p:pic>
            <p:nvPicPr>
              <p:cNvPr id="26" name="Elemento grafico 25">
                <a:extLst>
                  <a:ext uri="{FF2B5EF4-FFF2-40B4-BE49-F238E27FC236}">
                    <a16:creationId xmlns:a16="http://schemas.microsoft.com/office/drawing/2014/main" id="{721DE775-B90A-1C44-AEFC-738878D97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91995" y="4653136"/>
                <a:ext cx="438788" cy="438788"/>
              </a:xfrm>
              <a:prstGeom prst="rect">
                <a:avLst/>
              </a:prstGeom>
            </p:spPr>
          </p:pic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49F84EEF-9E14-4541-BFF9-21DDF067A090}"/>
                  </a:ext>
                </a:extLst>
              </p:cNvPr>
              <p:cNvSpPr/>
              <p:nvPr/>
            </p:nvSpPr>
            <p:spPr>
              <a:xfrm>
                <a:off x="681113" y="4567990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1DEA8A65-7839-C844-B444-EFE8A55B5E24}"/>
                </a:ext>
              </a:extLst>
            </p:cNvPr>
            <p:cNvGrpSpPr/>
            <p:nvPr/>
          </p:nvGrpSpPr>
          <p:grpSpPr>
            <a:xfrm>
              <a:off x="3188613" y="4762712"/>
              <a:ext cx="660551" cy="609079"/>
              <a:chOff x="681113" y="4567990"/>
              <a:chExt cx="660551" cy="609079"/>
            </a:xfrm>
          </p:grpSpPr>
          <p:pic>
            <p:nvPicPr>
              <p:cNvPr id="24" name="Elemento grafico 23">
                <a:extLst>
                  <a:ext uri="{FF2B5EF4-FFF2-40B4-BE49-F238E27FC236}">
                    <a16:creationId xmlns:a16="http://schemas.microsoft.com/office/drawing/2014/main" id="{175E68D8-1F5F-B249-AC66-42345A730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91995" y="4653136"/>
                <a:ext cx="438788" cy="438788"/>
              </a:xfrm>
              <a:prstGeom prst="rect">
                <a:avLst/>
              </a:prstGeom>
            </p:spPr>
          </p:pic>
          <p:sp>
            <p:nvSpPr>
              <p:cNvPr id="25" name="Rettangolo con angoli arrotondati 24">
                <a:extLst>
                  <a:ext uri="{FF2B5EF4-FFF2-40B4-BE49-F238E27FC236}">
                    <a16:creationId xmlns:a16="http://schemas.microsoft.com/office/drawing/2014/main" id="{ED5A031F-7E2E-A54B-8428-7A4AD0DDEE72}"/>
                  </a:ext>
                </a:extLst>
              </p:cNvPr>
              <p:cNvSpPr/>
              <p:nvPr/>
            </p:nvSpPr>
            <p:spPr>
              <a:xfrm>
                <a:off x="681113" y="4567990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AD045D5C-125B-3D42-B88A-E48E4ABDC4AD}"/>
                </a:ext>
              </a:extLst>
            </p:cNvPr>
            <p:cNvCxnSpPr>
              <a:stCxn id="39" idx="2"/>
              <a:endCxn id="37" idx="0"/>
            </p:cNvCxnSpPr>
            <p:nvPr/>
          </p:nvCxnSpPr>
          <p:spPr>
            <a:xfrm>
              <a:off x="2272136" y="2374849"/>
              <a:ext cx="0" cy="4174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9DB41889-319F-4246-9B49-808CD904507F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2272136" y="3401391"/>
              <a:ext cx="0" cy="461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122DA2DA-2D23-584B-91F4-857956091A29}"/>
                </a:ext>
              </a:extLst>
            </p:cNvPr>
            <p:cNvCxnSpPr>
              <a:cxnSpLocks/>
            </p:cNvCxnSpPr>
            <p:nvPr/>
          </p:nvCxnSpPr>
          <p:spPr>
            <a:xfrm>
              <a:off x="2272136" y="4484141"/>
              <a:ext cx="0" cy="461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31263598-44CC-C545-BE91-D13A1466C95E}"/>
                </a:ext>
              </a:extLst>
            </p:cNvPr>
            <p:cNvCxnSpPr>
              <a:cxnSpLocks/>
              <a:stCxn id="37" idx="3"/>
              <a:endCxn id="33" idx="0"/>
            </p:cNvCxnSpPr>
            <p:nvPr/>
          </p:nvCxnSpPr>
          <p:spPr>
            <a:xfrm>
              <a:off x="2602411" y="3096852"/>
              <a:ext cx="916478" cy="5311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1BCC4FF6-DEF9-B547-B665-B327B83367B4}"/>
                </a:ext>
              </a:extLst>
            </p:cNvPr>
            <p:cNvCxnSpPr>
              <a:cxnSpLocks/>
              <a:stCxn id="33" idx="2"/>
              <a:endCxn id="25" idx="0"/>
            </p:cNvCxnSpPr>
            <p:nvPr/>
          </p:nvCxnSpPr>
          <p:spPr>
            <a:xfrm>
              <a:off x="3518889" y="4237049"/>
              <a:ext cx="0" cy="525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E7AE3A5B-78FB-E14B-BA5B-D877A06F9260}"/>
                </a:ext>
              </a:extLst>
            </p:cNvPr>
            <p:cNvCxnSpPr>
              <a:cxnSpLocks/>
              <a:stCxn id="35" idx="2"/>
              <a:endCxn id="29" idx="0"/>
            </p:cNvCxnSpPr>
            <p:nvPr/>
          </p:nvCxnSpPr>
          <p:spPr>
            <a:xfrm flipH="1">
              <a:off x="1098009" y="4235020"/>
              <a:ext cx="721" cy="578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282CA133-1B89-8945-96A0-7C139B13CA4F}"/>
                </a:ext>
              </a:extLst>
            </p:cNvPr>
            <p:cNvCxnSpPr>
              <a:cxnSpLocks/>
              <a:stCxn id="37" idx="1"/>
              <a:endCxn id="35" idx="0"/>
            </p:cNvCxnSpPr>
            <p:nvPr/>
          </p:nvCxnSpPr>
          <p:spPr>
            <a:xfrm flipH="1">
              <a:off x="1098730" y="3096852"/>
              <a:ext cx="843130" cy="529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AA98347-B914-4C4C-8A9C-64F7D814B7DE}"/>
              </a:ext>
            </a:extLst>
          </p:cNvPr>
          <p:cNvSpPr txBox="1"/>
          <p:nvPr/>
        </p:nvSpPr>
        <p:spPr>
          <a:xfrm>
            <a:off x="291471" y="1389124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it-IT" b="1" dirty="0"/>
              <a:t>Service </a:t>
            </a:r>
            <a:r>
              <a:rPr lang="it-IT" b="1" dirty="0" err="1"/>
              <a:t>orchestration</a:t>
            </a:r>
            <a:endParaRPr lang="it-IT" b="1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DDFF607-458E-CD4B-BE80-3B06C2B98FE6}"/>
              </a:ext>
            </a:extLst>
          </p:cNvPr>
          <p:cNvSpPr txBox="1"/>
          <p:nvPr/>
        </p:nvSpPr>
        <p:spPr>
          <a:xfrm>
            <a:off x="291471" y="1815834"/>
            <a:ext cx="7863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it-IT" dirty="0"/>
              <a:t>Service </a:t>
            </a:r>
            <a:r>
              <a:rPr lang="it-IT" dirty="0" err="1"/>
              <a:t>orchestration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a single </a:t>
            </a:r>
            <a:r>
              <a:rPr lang="it-IT" u="sng" dirty="0" err="1"/>
              <a:t>centralized</a:t>
            </a:r>
            <a:r>
              <a:rPr lang="it-IT" dirty="0"/>
              <a:t> </a:t>
            </a:r>
            <a:r>
              <a:rPr lang="it-IT" dirty="0" err="1"/>
              <a:t>executable</a:t>
            </a:r>
            <a:r>
              <a:rPr lang="it-IT" dirty="0"/>
              <a:t> business </a:t>
            </a:r>
            <a:r>
              <a:rPr lang="it-IT" dirty="0" err="1"/>
              <a:t>process</a:t>
            </a:r>
            <a:r>
              <a:rPr lang="it-IT" dirty="0"/>
              <a:t> (the orchestrator)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coordinates</a:t>
            </a:r>
            <a:r>
              <a:rPr lang="it-IT" dirty="0"/>
              <a:t> the </a:t>
            </a:r>
            <a:r>
              <a:rPr lang="it-IT" dirty="0" err="1"/>
              <a:t>interaction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. The orchestrator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for </a:t>
            </a:r>
            <a:r>
              <a:rPr lang="it-IT" dirty="0" err="1"/>
              <a:t>invoking</a:t>
            </a:r>
            <a:r>
              <a:rPr lang="it-IT" dirty="0"/>
              <a:t> and </a:t>
            </a:r>
            <a:r>
              <a:rPr lang="it-IT" dirty="0" err="1"/>
              <a:t>combining</a:t>
            </a:r>
            <a:r>
              <a:rPr lang="it-IT" dirty="0"/>
              <a:t> the </a:t>
            </a:r>
            <a:r>
              <a:rPr lang="it-IT" dirty="0" err="1"/>
              <a:t>services</a:t>
            </a:r>
            <a:r>
              <a:rPr lang="it-IT" dirty="0"/>
              <a:t>.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AFB59FB-4792-C64F-A985-D15740A997E9}"/>
              </a:ext>
            </a:extLst>
          </p:cNvPr>
          <p:cNvSpPr txBox="1"/>
          <p:nvPr/>
        </p:nvSpPr>
        <p:spPr>
          <a:xfrm>
            <a:off x="10090918" y="1585625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orchestrator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DC0E36-7269-334E-BBB6-EB6C5B2DC180}"/>
              </a:ext>
            </a:extLst>
          </p:cNvPr>
          <p:cNvSpPr txBox="1"/>
          <p:nvPr/>
        </p:nvSpPr>
        <p:spPr>
          <a:xfrm>
            <a:off x="287179" y="3129788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Disadvantages</a:t>
            </a:r>
            <a:r>
              <a:rPr lang="it-IT" b="1" dirty="0"/>
              <a:t> of </a:t>
            </a:r>
            <a:r>
              <a:rPr lang="it-IT" b="1" dirty="0" err="1"/>
              <a:t>Orchestration</a:t>
            </a:r>
            <a:endParaRPr lang="it-IT" b="1" dirty="0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CCC77D09-D48D-0D42-8E15-C818CDEBA347}"/>
              </a:ext>
            </a:extLst>
          </p:cNvPr>
          <p:cNvSpPr txBox="1"/>
          <p:nvPr/>
        </p:nvSpPr>
        <p:spPr>
          <a:xfrm>
            <a:off x="292725" y="4499551"/>
            <a:ext cx="774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Tight </a:t>
            </a:r>
            <a:r>
              <a:rPr lang="it-IT" dirty="0" err="1"/>
              <a:t>coupling</a:t>
            </a:r>
            <a:r>
              <a:rPr lang="it-IT" dirty="0"/>
              <a:t> – Services are </a:t>
            </a:r>
            <a:r>
              <a:rPr lang="it-IT" dirty="0" err="1"/>
              <a:t>highly</a:t>
            </a:r>
            <a:r>
              <a:rPr lang="it-IT" dirty="0"/>
              <a:t> </a:t>
            </a:r>
            <a:r>
              <a:rPr lang="it-IT" dirty="0" err="1"/>
              <a:t>dependent</a:t>
            </a:r>
            <a:r>
              <a:rPr lang="it-IT" dirty="0"/>
              <a:t> </a:t>
            </a:r>
            <a:r>
              <a:rPr lang="it-IT" dirty="0" err="1"/>
              <a:t>upon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.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30F1D6E-C119-C745-B773-DC83516B98CE}"/>
              </a:ext>
            </a:extLst>
          </p:cNvPr>
          <p:cNvSpPr txBox="1"/>
          <p:nvPr/>
        </p:nvSpPr>
        <p:spPr>
          <a:xfrm>
            <a:off x="327975" y="3576221"/>
            <a:ext cx="7746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Invocations</a:t>
            </a:r>
            <a:r>
              <a:rPr lang="it-IT" dirty="0"/>
              <a:t> time – The orchestrator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communicate</a:t>
            </a:r>
            <a:r>
              <a:rPr lang="it-IT" dirty="0"/>
              <a:t> with </a:t>
            </a:r>
            <a:r>
              <a:rPr lang="it-IT" dirty="0" err="1"/>
              <a:t>each</a:t>
            </a:r>
            <a:r>
              <a:rPr lang="it-IT" dirty="0"/>
              <a:t> service and </a:t>
            </a:r>
            <a:r>
              <a:rPr lang="it-IT" dirty="0" err="1"/>
              <a:t>wait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service’s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.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7E03C36-0E4F-7E4A-8F76-33797ECC1F41}"/>
              </a:ext>
            </a:extLst>
          </p:cNvPr>
          <p:cNvSpPr txBox="1"/>
          <p:nvPr/>
        </p:nvSpPr>
        <p:spPr>
          <a:xfrm>
            <a:off x="292725" y="5145882"/>
            <a:ext cx="1169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Reliance</a:t>
            </a:r>
            <a:r>
              <a:rPr lang="it-IT" dirty="0"/>
              <a:t> on </a:t>
            </a:r>
            <a:r>
              <a:rPr lang="it-IT" dirty="0" err="1"/>
              <a:t>RESTful</a:t>
            </a:r>
            <a:r>
              <a:rPr lang="it-IT" dirty="0"/>
              <a:t> </a:t>
            </a:r>
            <a:r>
              <a:rPr lang="it-IT" dirty="0" err="1"/>
              <a:t>APIs</a:t>
            </a:r>
            <a:r>
              <a:rPr lang="it-IT" dirty="0"/>
              <a:t> -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tightly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— so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can </a:t>
            </a:r>
            <a:r>
              <a:rPr lang="it-IT" dirty="0" err="1"/>
              <a:t>actually</a:t>
            </a:r>
            <a:r>
              <a:rPr lang="it-IT" dirty="0"/>
              <a:t> </a:t>
            </a:r>
            <a:r>
              <a:rPr lang="it-IT" i="1" dirty="0" err="1"/>
              <a:t>increase</a:t>
            </a:r>
            <a:r>
              <a:rPr lang="it-IT" dirty="0"/>
              <a:t> the tight </a:t>
            </a:r>
            <a:r>
              <a:rPr lang="it-IT" dirty="0" err="1"/>
              <a:t>coupling</a:t>
            </a:r>
            <a:r>
              <a:rPr lang="it-IT" dirty="0"/>
              <a:t> in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869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47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BEC8440-CF1B-BA4F-AB24-6A446212DD4D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>
                <a:solidFill>
                  <a:schemeClr val="accent5"/>
                </a:solidFill>
                <a:latin typeface="+mn-lt"/>
              </a:rPr>
              <a:t>Java – Microservices infrastructure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32CB385-4E00-3D4E-8889-F8E1FE61C172}"/>
              </a:ext>
            </a:extLst>
          </p:cNvPr>
          <p:cNvSpPr txBox="1">
            <a:spLocks/>
          </p:cNvSpPr>
          <p:nvPr/>
        </p:nvSpPr>
        <p:spPr>
          <a:xfrm>
            <a:off x="291471" y="1052736"/>
            <a:ext cx="11700000" cy="279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– </a:t>
            </a:r>
            <a:r>
              <a:rPr lang="it-IT" dirty="0" err="1"/>
              <a:t>Orchestration</a:t>
            </a:r>
            <a:r>
              <a:rPr lang="it-IT" dirty="0"/>
              <a:t> / </a:t>
            </a:r>
            <a:r>
              <a:rPr lang="it-IT" dirty="0" err="1"/>
              <a:t>Choreography</a:t>
            </a:r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E527C3C-20D8-5F49-ABE5-9B1637CB1FA0}"/>
              </a:ext>
            </a:extLst>
          </p:cNvPr>
          <p:cNvGrpSpPr/>
          <p:nvPr/>
        </p:nvGrpSpPr>
        <p:grpSpPr>
          <a:xfrm>
            <a:off x="7996125" y="658041"/>
            <a:ext cx="3911569" cy="3932703"/>
            <a:chOff x="6811610" y="1724781"/>
            <a:chExt cx="3911569" cy="3932703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82854BE1-228C-1242-B395-D36DD07BED8E}"/>
                </a:ext>
              </a:extLst>
            </p:cNvPr>
            <p:cNvGrpSpPr/>
            <p:nvPr/>
          </p:nvGrpSpPr>
          <p:grpSpPr>
            <a:xfrm>
              <a:off x="8508915" y="1724781"/>
              <a:ext cx="660551" cy="609079"/>
              <a:chOff x="1941860" y="1765770"/>
              <a:chExt cx="660551" cy="609079"/>
            </a:xfrm>
          </p:grpSpPr>
          <p:pic>
            <p:nvPicPr>
              <p:cNvPr id="44" name="Elemento grafico 43">
                <a:extLst>
                  <a:ext uri="{FF2B5EF4-FFF2-40B4-BE49-F238E27FC236}">
                    <a16:creationId xmlns:a16="http://schemas.microsoft.com/office/drawing/2014/main" id="{E0D87AFA-2A7C-B640-A07B-C5D3E23FB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27424" y="1815024"/>
                <a:ext cx="489425" cy="489425"/>
              </a:xfrm>
              <a:prstGeom prst="rect">
                <a:avLst/>
              </a:prstGeom>
            </p:spPr>
          </p:pic>
          <p:sp>
            <p:nvSpPr>
              <p:cNvPr id="45" name="Rettangolo con angoli arrotondati 44">
                <a:extLst>
                  <a:ext uri="{FF2B5EF4-FFF2-40B4-BE49-F238E27FC236}">
                    <a16:creationId xmlns:a16="http://schemas.microsoft.com/office/drawing/2014/main" id="{E1E74BFF-158D-6646-B875-0BBE47AE5ADB}"/>
                  </a:ext>
                </a:extLst>
              </p:cNvPr>
              <p:cNvSpPr/>
              <p:nvPr/>
            </p:nvSpPr>
            <p:spPr>
              <a:xfrm>
                <a:off x="1941860" y="1765770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186DE3CE-CFA1-8F40-ACAC-8CC186D1ED20}"/>
                </a:ext>
              </a:extLst>
            </p:cNvPr>
            <p:cNvGrpSpPr/>
            <p:nvPr/>
          </p:nvGrpSpPr>
          <p:grpSpPr>
            <a:xfrm>
              <a:off x="7960285" y="3930480"/>
              <a:ext cx="660551" cy="623219"/>
              <a:chOff x="1941860" y="2792312"/>
              <a:chExt cx="660551" cy="609079"/>
            </a:xfrm>
          </p:grpSpPr>
          <p:pic>
            <p:nvPicPr>
              <p:cNvPr id="42" name="Elemento grafico 41">
                <a:extLst>
                  <a:ext uri="{FF2B5EF4-FFF2-40B4-BE49-F238E27FC236}">
                    <a16:creationId xmlns:a16="http://schemas.microsoft.com/office/drawing/2014/main" id="{D351E4AB-D0A1-C44D-87AF-F8A89B873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27424" y="2884340"/>
                <a:ext cx="473215" cy="473215"/>
              </a:xfrm>
              <a:prstGeom prst="rect">
                <a:avLst/>
              </a:prstGeom>
            </p:spPr>
          </p:pic>
          <p:sp>
            <p:nvSpPr>
              <p:cNvPr id="43" name="Rettangolo con angoli arrotondati 42">
                <a:extLst>
                  <a:ext uri="{FF2B5EF4-FFF2-40B4-BE49-F238E27FC236}">
                    <a16:creationId xmlns:a16="http://schemas.microsoft.com/office/drawing/2014/main" id="{9C0706EB-0661-2A4D-9424-292574F753B0}"/>
                  </a:ext>
                </a:extLst>
              </p:cNvPr>
              <p:cNvSpPr/>
              <p:nvPr/>
            </p:nvSpPr>
            <p:spPr>
              <a:xfrm>
                <a:off x="1941860" y="2792312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C13C2729-6A38-A346-9EAB-48D3B11E0822}"/>
                </a:ext>
              </a:extLst>
            </p:cNvPr>
            <p:cNvGrpSpPr/>
            <p:nvPr/>
          </p:nvGrpSpPr>
          <p:grpSpPr>
            <a:xfrm>
              <a:off x="6811610" y="3944621"/>
              <a:ext cx="660551" cy="609079"/>
              <a:chOff x="926012" y="3427554"/>
              <a:chExt cx="660551" cy="609079"/>
            </a:xfrm>
          </p:grpSpPr>
          <p:pic>
            <p:nvPicPr>
              <p:cNvPr id="40" name="Elemento grafico 39">
                <a:extLst>
                  <a:ext uri="{FF2B5EF4-FFF2-40B4-BE49-F238E27FC236}">
                    <a16:creationId xmlns:a16="http://schemas.microsoft.com/office/drawing/2014/main" id="{409414D6-FDAA-F145-B2B2-6DE9D0E58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25270" y="3504313"/>
                <a:ext cx="462031" cy="462031"/>
              </a:xfrm>
              <a:prstGeom prst="rect">
                <a:avLst/>
              </a:prstGeom>
            </p:spPr>
          </p:pic>
          <p:sp>
            <p:nvSpPr>
              <p:cNvPr id="41" name="Rettangolo con angoli arrotondati 40">
                <a:extLst>
                  <a:ext uri="{FF2B5EF4-FFF2-40B4-BE49-F238E27FC236}">
                    <a16:creationId xmlns:a16="http://schemas.microsoft.com/office/drawing/2014/main" id="{6A2A281B-0675-794D-864A-1F9D1DC47FFE}"/>
                  </a:ext>
                </a:extLst>
              </p:cNvPr>
              <p:cNvSpPr/>
              <p:nvPr/>
            </p:nvSpPr>
            <p:spPr>
              <a:xfrm>
                <a:off x="926012" y="3427554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0DFBF57D-214F-9949-A50C-11BED69702C4}"/>
                </a:ext>
              </a:extLst>
            </p:cNvPr>
            <p:cNvGrpSpPr/>
            <p:nvPr/>
          </p:nvGrpSpPr>
          <p:grpSpPr>
            <a:xfrm>
              <a:off x="9063858" y="3944620"/>
              <a:ext cx="660551" cy="609079"/>
              <a:chOff x="3188613" y="3627970"/>
              <a:chExt cx="660551" cy="609079"/>
            </a:xfrm>
          </p:grpSpPr>
          <p:pic>
            <p:nvPicPr>
              <p:cNvPr id="38" name="Elemento grafico 37">
                <a:extLst>
                  <a:ext uri="{FF2B5EF4-FFF2-40B4-BE49-F238E27FC236}">
                    <a16:creationId xmlns:a16="http://schemas.microsoft.com/office/drawing/2014/main" id="{12207452-07DB-0B44-A333-9BEFB7C68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67581" y="3685418"/>
                <a:ext cx="494184" cy="494184"/>
              </a:xfrm>
              <a:prstGeom prst="rect">
                <a:avLst/>
              </a:prstGeom>
            </p:spPr>
          </p:pic>
          <p:sp>
            <p:nvSpPr>
              <p:cNvPr id="39" name="Rettangolo con angoli arrotondati 38">
                <a:extLst>
                  <a:ext uri="{FF2B5EF4-FFF2-40B4-BE49-F238E27FC236}">
                    <a16:creationId xmlns:a16="http://schemas.microsoft.com/office/drawing/2014/main" id="{F8FDB846-E116-FF40-B340-9E02ADCA17E0}"/>
                  </a:ext>
                </a:extLst>
              </p:cNvPr>
              <p:cNvSpPr/>
              <p:nvPr/>
            </p:nvSpPr>
            <p:spPr>
              <a:xfrm>
                <a:off x="3188613" y="3627970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5F87204B-FD1F-814D-A229-ABF42246AAB4}"/>
                </a:ext>
              </a:extLst>
            </p:cNvPr>
            <p:cNvGrpSpPr/>
            <p:nvPr/>
          </p:nvGrpSpPr>
          <p:grpSpPr>
            <a:xfrm>
              <a:off x="6811610" y="5032469"/>
              <a:ext cx="660551" cy="609079"/>
              <a:chOff x="681113" y="4567990"/>
              <a:chExt cx="660551" cy="609079"/>
            </a:xfrm>
          </p:grpSpPr>
          <p:pic>
            <p:nvPicPr>
              <p:cNvPr id="36" name="Elemento grafico 35">
                <a:extLst>
                  <a:ext uri="{FF2B5EF4-FFF2-40B4-BE49-F238E27FC236}">
                    <a16:creationId xmlns:a16="http://schemas.microsoft.com/office/drawing/2014/main" id="{B43D204A-A12B-284C-8A8B-9740A65EF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91995" y="4653136"/>
                <a:ext cx="438788" cy="438788"/>
              </a:xfrm>
              <a:prstGeom prst="rect">
                <a:avLst/>
              </a:prstGeom>
            </p:spPr>
          </p:pic>
          <p:sp>
            <p:nvSpPr>
              <p:cNvPr id="37" name="Rettangolo con angoli arrotondati 36">
                <a:extLst>
                  <a:ext uri="{FF2B5EF4-FFF2-40B4-BE49-F238E27FC236}">
                    <a16:creationId xmlns:a16="http://schemas.microsoft.com/office/drawing/2014/main" id="{9BF3BA81-7353-A54E-B123-C957E267383C}"/>
                  </a:ext>
                </a:extLst>
              </p:cNvPr>
              <p:cNvSpPr/>
              <p:nvPr/>
            </p:nvSpPr>
            <p:spPr>
              <a:xfrm>
                <a:off x="681113" y="4567990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CC42A006-C612-BB4B-908B-EF02C6E789D0}"/>
                </a:ext>
              </a:extLst>
            </p:cNvPr>
            <p:cNvGrpSpPr/>
            <p:nvPr/>
          </p:nvGrpSpPr>
          <p:grpSpPr>
            <a:xfrm>
              <a:off x="9063858" y="5032470"/>
              <a:ext cx="660551" cy="609079"/>
              <a:chOff x="681113" y="4567990"/>
              <a:chExt cx="660551" cy="609079"/>
            </a:xfrm>
          </p:grpSpPr>
          <p:pic>
            <p:nvPicPr>
              <p:cNvPr id="34" name="Elemento grafico 33">
                <a:extLst>
                  <a:ext uri="{FF2B5EF4-FFF2-40B4-BE49-F238E27FC236}">
                    <a16:creationId xmlns:a16="http://schemas.microsoft.com/office/drawing/2014/main" id="{4EADAE4C-4F03-4C43-A954-2BACDDC0A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91995" y="4653136"/>
                <a:ext cx="438788" cy="438788"/>
              </a:xfrm>
              <a:prstGeom prst="rect">
                <a:avLst/>
              </a:prstGeom>
            </p:spPr>
          </p:pic>
          <p:sp>
            <p:nvSpPr>
              <p:cNvPr id="35" name="Rettangolo con angoli arrotondati 34">
                <a:extLst>
                  <a:ext uri="{FF2B5EF4-FFF2-40B4-BE49-F238E27FC236}">
                    <a16:creationId xmlns:a16="http://schemas.microsoft.com/office/drawing/2014/main" id="{381D719C-9D1F-0441-A124-0106DC7CA166}"/>
                  </a:ext>
                </a:extLst>
              </p:cNvPr>
              <p:cNvSpPr/>
              <p:nvPr/>
            </p:nvSpPr>
            <p:spPr>
              <a:xfrm>
                <a:off x="681113" y="4567990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9F61393B-5E4D-3F43-B9BD-25E1C015F4ED}"/>
                </a:ext>
              </a:extLst>
            </p:cNvPr>
            <p:cNvGrpSpPr/>
            <p:nvPr/>
          </p:nvGrpSpPr>
          <p:grpSpPr>
            <a:xfrm>
              <a:off x="7960285" y="5048405"/>
              <a:ext cx="660551" cy="609079"/>
              <a:chOff x="681113" y="4567990"/>
              <a:chExt cx="660551" cy="609079"/>
            </a:xfrm>
          </p:grpSpPr>
          <p:pic>
            <p:nvPicPr>
              <p:cNvPr id="32" name="Elemento grafico 31">
                <a:extLst>
                  <a:ext uri="{FF2B5EF4-FFF2-40B4-BE49-F238E27FC236}">
                    <a16:creationId xmlns:a16="http://schemas.microsoft.com/office/drawing/2014/main" id="{691A1B14-2439-5B47-8EE5-64EE8B537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91995" y="4653136"/>
                <a:ext cx="438788" cy="438788"/>
              </a:xfrm>
              <a:prstGeom prst="rect">
                <a:avLst/>
              </a:prstGeom>
            </p:spPr>
          </p:pic>
          <p:sp>
            <p:nvSpPr>
              <p:cNvPr id="33" name="Rettangolo con angoli arrotondati 32">
                <a:extLst>
                  <a:ext uri="{FF2B5EF4-FFF2-40B4-BE49-F238E27FC236}">
                    <a16:creationId xmlns:a16="http://schemas.microsoft.com/office/drawing/2014/main" id="{D89ED6BF-5EB8-5C43-BD59-0BF88C87E99B}"/>
                  </a:ext>
                </a:extLst>
              </p:cNvPr>
              <p:cNvSpPr/>
              <p:nvPr/>
            </p:nvSpPr>
            <p:spPr>
              <a:xfrm>
                <a:off x="681113" y="4567990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5B6C662-6119-F145-8AB3-8786596E47BF}"/>
                </a:ext>
              </a:extLst>
            </p:cNvPr>
            <p:cNvSpPr/>
            <p:nvPr/>
          </p:nvSpPr>
          <p:spPr>
            <a:xfrm>
              <a:off x="6811610" y="2877784"/>
              <a:ext cx="3911569" cy="4797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Event</a:t>
              </a:r>
              <a:r>
                <a:rPr lang="it-IT" dirty="0"/>
                <a:t> Broker</a:t>
              </a:r>
            </a:p>
          </p:txBody>
        </p: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CDF4E302-6C1E-9E42-9FAF-CFD1E29EAC96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7141886" y="3357555"/>
              <a:ext cx="0" cy="58706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F8679FBF-A17D-3D45-AEFC-66FB6F6D58EE}"/>
                </a:ext>
              </a:extLst>
            </p:cNvPr>
            <p:cNvCxnSpPr>
              <a:cxnSpLocks/>
            </p:cNvCxnSpPr>
            <p:nvPr/>
          </p:nvCxnSpPr>
          <p:spPr>
            <a:xfrm>
              <a:off x="8261542" y="3343414"/>
              <a:ext cx="0" cy="58706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D3395CAD-41C6-734C-9DA6-31FDF46373B7}"/>
                </a:ext>
              </a:extLst>
            </p:cNvPr>
            <p:cNvCxnSpPr>
              <a:cxnSpLocks/>
            </p:cNvCxnSpPr>
            <p:nvPr/>
          </p:nvCxnSpPr>
          <p:spPr>
            <a:xfrm>
              <a:off x="9408368" y="3357555"/>
              <a:ext cx="0" cy="58706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2C8E6687-2279-4F47-8B6B-C3487C0528F7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7141886" y="4542560"/>
              <a:ext cx="0" cy="4899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67D4F330-A2BE-0848-9038-D1D03ED124E3}"/>
                </a:ext>
              </a:extLst>
            </p:cNvPr>
            <p:cNvCxnSpPr>
              <a:cxnSpLocks/>
            </p:cNvCxnSpPr>
            <p:nvPr/>
          </p:nvCxnSpPr>
          <p:spPr>
            <a:xfrm>
              <a:off x="8261542" y="4558496"/>
              <a:ext cx="0" cy="4899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2E888BC9-75AF-A74C-8A8D-7173BB258BFB}"/>
                </a:ext>
              </a:extLst>
            </p:cNvPr>
            <p:cNvCxnSpPr>
              <a:cxnSpLocks/>
            </p:cNvCxnSpPr>
            <p:nvPr/>
          </p:nvCxnSpPr>
          <p:spPr>
            <a:xfrm>
              <a:off x="9397182" y="4546930"/>
              <a:ext cx="0" cy="4899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077000CE-1BE2-1F42-AB4C-DFF0785C7D1B}"/>
                </a:ext>
              </a:extLst>
            </p:cNvPr>
            <p:cNvGrpSpPr/>
            <p:nvPr/>
          </p:nvGrpSpPr>
          <p:grpSpPr>
            <a:xfrm>
              <a:off x="10051538" y="3944620"/>
              <a:ext cx="660551" cy="609079"/>
              <a:chOff x="926012" y="3427554"/>
              <a:chExt cx="660551" cy="609079"/>
            </a:xfrm>
          </p:grpSpPr>
          <p:pic>
            <p:nvPicPr>
              <p:cNvPr id="30" name="Elemento grafico 29">
                <a:extLst>
                  <a:ext uri="{FF2B5EF4-FFF2-40B4-BE49-F238E27FC236}">
                    <a16:creationId xmlns:a16="http://schemas.microsoft.com/office/drawing/2014/main" id="{E8B6443B-9D66-A44B-A36E-4145DBCB6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25270" y="3504313"/>
                <a:ext cx="462031" cy="462031"/>
              </a:xfrm>
              <a:prstGeom prst="rect">
                <a:avLst/>
              </a:prstGeom>
            </p:spPr>
          </p:pic>
          <p:sp>
            <p:nvSpPr>
              <p:cNvPr id="31" name="Rettangolo con angoli arrotondati 30">
                <a:extLst>
                  <a:ext uri="{FF2B5EF4-FFF2-40B4-BE49-F238E27FC236}">
                    <a16:creationId xmlns:a16="http://schemas.microsoft.com/office/drawing/2014/main" id="{FDAD1907-7D16-B24D-9351-0A10E446FDEB}"/>
                  </a:ext>
                </a:extLst>
              </p:cNvPr>
              <p:cNvSpPr/>
              <p:nvPr/>
            </p:nvSpPr>
            <p:spPr>
              <a:xfrm>
                <a:off x="926012" y="3427554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299A9B47-0FBE-8B47-8147-9FBAD68DE22E}"/>
                </a:ext>
              </a:extLst>
            </p:cNvPr>
            <p:cNvGrpSpPr/>
            <p:nvPr/>
          </p:nvGrpSpPr>
          <p:grpSpPr>
            <a:xfrm>
              <a:off x="10051538" y="5032468"/>
              <a:ext cx="660551" cy="609079"/>
              <a:chOff x="681113" y="4567990"/>
              <a:chExt cx="660551" cy="609079"/>
            </a:xfrm>
          </p:grpSpPr>
          <p:pic>
            <p:nvPicPr>
              <p:cNvPr id="28" name="Elemento grafico 27">
                <a:extLst>
                  <a:ext uri="{FF2B5EF4-FFF2-40B4-BE49-F238E27FC236}">
                    <a16:creationId xmlns:a16="http://schemas.microsoft.com/office/drawing/2014/main" id="{E7E9B7C4-24CA-4E4A-9733-25E205EEE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91995" y="4653136"/>
                <a:ext cx="438788" cy="438788"/>
              </a:xfrm>
              <a:prstGeom prst="rect">
                <a:avLst/>
              </a:prstGeom>
            </p:spPr>
          </p:pic>
          <p:sp>
            <p:nvSpPr>
              <p:cNvPr id="29" name="Rettangolo con angoli arrotondati 28">
                <a:extLst>
                  <a:ext uri="{FF2B5EF4-FFF2-40B4-BE49-F238E27FC236}">
                    <a16:creationId xmlns:a16="http://schemas.microsoft.com/office/drawing/2014/main" id="{F0F07563-5EA9-B443-86F2-7BBB681E7166}"/>
                  </a:ext>
                </a:extLst>
              </p:cNvPr>
              <p:cNvSpPr/>
              <p:nvPr/>
            </p:nvSpPr>
            <p:spPr>
              <a:xfrm>
                <a:off x="681113" y="4567990"/>
                <a:ext cx="660551" cy="6090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CA28CE20-69CC-3349-9DC4-CD85ADCAC26A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10381814" y="3357554"/>
              <a:ext cx="0" cy="58706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4A043F3B-4843-0046-9F77-5C6602E27447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10381814" y="4542559"/>
              <a:ext cx="0" cy="4899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2 26">
              <a:extLst>
                <a:ext uri="{FF2B5EF4-FFF2-40B4-BE49-F238E27FC236}">
                  <a16:creationId xmlns:a16="http://schemas.microsoft.com/office/drawing/2014/main" id="{D35382BC-86DD-A94B-A767-83698510F6C9}"/>
                </a:ext>
              </a:extLst>
            </p:cNvPr>
            <p:cNvCxnSpPr/>
            <p:nvPr/>
          </p:nvCxnSpPr>
          <p:spPr>
            <a:xfrm>
              <a:off x="8832304" y="2374849"/>
              <a:ext cx="0" cy="4174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BEA564F-215A-AD4A-B607-EB3551BCD80B}"/>
              </a:ext>
            </a:extLst>
          </p:cNvPr>
          <p:cNvSpPr txBox="1"/>
          <p:nvPr/>
        </p:nvSpPr>
        <p:spPr>
          <a:xfrm>
            <a:off x="291471" y="1441712"/>
            <a:ext cx="472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it-IT" b="1" dirty="0"/>
              <a:t>Service </a:t>
            </a:r>
            <a:r>
              <a:rPr lang="it-IT" b="1" dirty="0" err="1"/>
              <a:t>Choreography</a:t>
            </a:r>
            <a:endParaRPr lang="it-IT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B38CBFB-954F-F34E-8192-6A16AEE7FDDC}"/>
              </a:ext>
            </a:extLst>
          </p:cNvPr>
          <p:cNvSpPr txBox="1"/>
          <p:nvPr/>
        </p:nvSpPr>
        <p:spPr>
          <a:xfrm>
            <a:off x="291470" y="1866263"/>
            <a:ext cx="7460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it-IT" dirty="0"/>
              <a:t>Service </a:t>
            </a:r>
            <a:r>
              <a:rPr lang="it-IT" dirty="0" err="1"/>
              <a:t>choreography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global </a:t>
            </a:r>
            <a:r>
              <a:rPr lang="it-IT" dirty="0" err="1"/>
              <a:t>description</a:t>
            </a:r>
            <a:r>
              <a:rPr lang="it-IT" dirty="0"/>
              <a:t> of the </a:t>
            </a:r>
            <a:r>
              <a:rPr lang="it-IT" dirty="0" err="1"/>
              <a:t>participating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by </a:t>
            </a:r>
            <a:r>
              <a:rPr lang="it-IT" dirty="0" err="1"/>
              <a:t>exchange</a:t>
            </a:r>
            <a:r>
              <a:rPr lang="it-IT" dirty="0"/>
              <a:t> of </a:t>
            </a:r>
            <a:r>
              <a:rPr lang="it-IT" dirty="0" err="1"/>
              <a:t>messages</a:t>
            </a:r>
            <a:r>
              <a:rPr lang="it-IT" dirty="0"/>
              <a:t>, </a:t>
            </a:r>
            <a:r>
              <a:rPr lang="it-IT" dirty="0" err="1"/>
              <a:t>rules</a:t>
            </a:r>
            <a:r>
              <a:rPr lang="it-IT" dirty="0"/>
              <a:t> of </a:t>
            </a:r>
            <a:r>
              <a:rPr lang="it-IT" dirty="0" err="1"/>
              <a:t>interaction</a:t>
            </a:r>
            <a:r>
              <a:rPr lang="it-IT" dirty="0"/>
              <a:t> and </a:t>
            </a:r>
            <a:r>
              <a:rPr lang="it-IT" dirty="0" err="1"/>
              <a:t>agreements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or more </a:t>
            </a:r>
            <a:r>
              <a:rPr lang="it-IT" dirty="0" err="1"/>
              <a:t>endpoints</a:t>
            </a:r>
            <a:r>
              <a:rPr lang="it-IT" dirty="0"/>
              <a:t>. </a:t>
            </a:r>
            <a:r>
              <a:rPr lang="it-IT" dirty="0" err="1"/>
              <a:t>Choreography</a:t>
            </a:r>
            <a:r>
              <a:rPr lang="it-IT" dirty="0"/>
              <a:t> </a:t>
            </a:r>
            <a:r>
              <a:rPr lang="it-IT" dirty="0" err="1"/>
              <a:t>employs</a:t>
            </a:r>
            <a:r>
              <a:rPr lang="it-IT" dirty="0"/>
              <a:t> a </a:t>
            </a:r>
            <a:r>
              <a:rPr lang="it-IT" dirty="0" err="1"/>
              <a:t>decentralized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for service </a:t>
            </a:r>
            <a:r>
              <a:rPr lang="it-IT" dirty="0" err="1"/>
              <a:t>composition</a:t>
            </a:r>
            <a:r>
              <a:rPr lang="it-IT" dirty="0"/>
              <a:t>.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65AEF5D-C534-BF4E-9184-ABE1EE370CB8}"/>
              </a:ext>
            </a:extLst>
          </p:cNvPr>
          <p:cNvSpPr txBox="1"/>
          <p:nvPr/>
        </p:nvSpPr>
        <p:spPr>
          <a:xfrm>
            <a:off x="291470" y="3416670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Disadvantages</a:t>
            </a:r>
            <a:r>
              <a:rPr lang="it-IT" b="1" dirty="0"/>
              <a:t> of </a:t>
            </a:r>
            <a:r>
              <a:rPr lang="it-IT" b="1" dirty="0" err="1"/>
              <a:t>Choreography</a:t>
            </a:r>
            <a:endParaRPr lang="it-IT" b="1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4479107-1773-BB48-95E8-6E17F34780D0}"/>
              </a:ext>
            </a:extLst>
          </p:cNvPr>
          <p:cNvSpPr txBox="1"/>
          <p:nvPr/>
        </p:nvSpPr>
        <p:spPr>
          <a:xfrm>
            <a:off x="292167" y="3790303"/>
            <a:ext cx="759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Hard to </a:t>
            </a:r>
            <a:r>
              <a:rPr lang="it-IT" dirty="0" err="1"/>
              <a:t>get</a:t>
            </a:r>
            <a:r>
              <a:rPr lang="it-IT" dirty="0"/>
              <a:t> right –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easy to </a:t>
            </a:r>
            <a:r>
              <a:rPr lang="it-IT" dirty="0" err="1"/>
              <a:t>mange</a:t>
            </a:r>
            <a:r>
              <a:rPr lang="it-IT" dirty="0"/>
              <a:t> </a:t>
            </a:r>
            <a:r>
              <a:rPr lang="it-IT" dirty="0" err="1"/>
              <a:t>tons</a:t>
            </a:r>
            <a:r>
              <a:rPr lang="it-IT" dirty="0"/>
              <a:t> of </a:t>
            </a:r>
            <a:r>
              <a:rPr lang="it-IT" dirty="0" err="1"/>
              <a:t>services</a:t>
            </a:r>
            <a:r>
              <a:rPr lang="it-IT" dirty="0"/>
              <a:t> with </a:t>
            </a:r>
            <a:r>
              <a:rPr lang="it-IT" dirty="0" err="1"/>
              <a:t>differents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teams.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521A50B-477A-4442-8405-F5114908A8EA}"/>
              </a:ext>
            </a:extLst>
          </p:cNvPr>
          <p:cNvSpPr txBox="1"/>
          <p:nvPr/>
        </p:nvSpPr>
        <p:spPr>
          <a:xfrm>
            <a:off x="291469" y="4436634"/>
            <a:ext cx="759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Complexity</a:t>
            </a:r>
            <a:r>
              <a:rPr lang="it-IT" dirty="0"/>
              <a:t> – the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</a:t>
            </a:r>
            <a:r>
              <a:rPr lang="it-IT" dirty="0" err="1"/>
              <a:t>occurs</a:t>
            </a:r>
            <a:r>
              <a:rPr lang="it-IT" dirty="0"/>
              <a:t> can take </a:t>
            </a:r>
            <a:r>
              <a:rPr lang="it-IT" dirty="0" err="1"/>
              <a:t>much</a:t>
            </a:r>
            <a:r>
              <a:rPr lang="it-IT" dirty="0"/>
              <a:t> more time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orchestration</a:t>
            </a:r>
            <a:r>
              <a:rPr lang="it-IT" dirty="0"/>
              <a:t>.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1829E13A-A622-D649-B50A-C95B385FA10B}"/>
              </a:ext>
            </a:extLst>
          </p:cNvPr>
          <p:cNvSpPr txBox="1"/>
          <p:nvPr/>
        </p:nvSpPr>
        <p:spPr>
          <a:xfrm>
            <a:off x="291469" y="5475163"/>
            <a:ext cx="117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 </a:t>
            </a:r>
            <a:r>
              <a:rPr lang="it-IT" dirty="0" err="1"/>
              <a:t>real</a:t>
            </a:r>
            <a:r>
              <a:rPr lang="it-IT" dirty="0"/>
              <a:t>-life use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collaborate.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: A </a:t>
            </a:r>
            <a:r>
              <a:rPr lang="it-IT" dirty="0" err="1"/>
              <a:t>choreographed</a:t>
            </a:r>
            <a:r>
              <a:rPr lang="it-IT" dirty="0"/>
              <a:t> </a:t>
            </a:r>
            <a:r>
              <a:rPr lang="it-IT" dirty="0" err="1"/>
              <a:t>event-based</a:t>
            </a:r>
            <a:r>
              <a:rPr lang="it-IT" dirty="0"/>
              <a:t> style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orchestrated</a:t>
            </a:r>
            <a:r>
              <a:rPr lang="it-IT" dirty="0"/>
              <a:t> </a:t>
            </a:r>
            <a:r>
              <a:rPr lang="it-IT" dirty="0" err="1"/>
              <a:t>command-based</a:t>
            </a:r>
            <a:r>
              <a:rPr lang="it-IT" dirty="0"/>
              <a:t> style </a:t>
            </a:r>
            <a:r>
              <a:rPr lang="it-IT" dirty="0" err="1"/>
              <a:t>depending</a:t>
            </a:r>
            <a:r>
              <a:rPr lang="it-IT" dirty="0"/>
              <a:t> on the situation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hand</a:t>
            </a:r>
            <a:r>
              <a:rPr lang="it-IT" dirty="0"/>
              <a:t>. With a </a:t>
            </a:r>
            <a:r>
              <a:rPr lang="it-IT" dirty="0" err="1"/>
              <a:t>clever</a:t>
            </a:r>
            <a:r>
              <a:rPr lang="it-IT" dirty="0"/>
              <a:t> mix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reach</a:t>
            </a:r>
            <a:r>
              <a:rPr lang="it-IT" dirty="0"/>
              <a:t> the </a:t>
            </a:r>
            <a:r>
              <a:rPr lang="it-IT" dirty="0" err="1"/>
              <a:t>level</a:t>
            </a:r>
            <a:r>
              <a:rPr lang="it-IT" dirty="0"/>
              <a:t> of de-</a:t>
            </a:r>
            <a:r>
              <a:rPr lang="it-IT" dirty="0" err="1"/>
              <a:t>coupling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aim</a:t>
            </a:r>
            <a:r>
              <a:rPr lang="it-IT" dirty="0"/>
              <a:t> for </a:t>
            </a:r>
            <a:r>
              <a:rPr lang="it-IT" dirty="0" err="1"/>
              <a:t>especially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microservices</a:t>
            </a:r>
            <a:r>
              <a:rPr lang="it-IT" dirty="0"/>
              <a:t>.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369EDBC9-1049-B24E-A13A-E99161F54EE4}"/>
              </a:ext>
            </a:extLst>
          </p:cNvPr>
          <p:cNvSpPr txBox="1"/>
          <p:nvPr/>
        </p:nvSpPr>
        <p:spPr>
          <a:xfrm>
            <a:off x="290771" y="508350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At the end</a:t>
            </a:r>
          </a:p>
        </p:txBody>
      </p:sp>
    </p:spTree>
    <p:extLst>
      <p:ext uri="{BB962C8B-B14F-4D97-AF65-F5344CB8AC3E}">
        <p14:creationId xmlns:p14="http://schemas.microsoft.com/office/powerpoint/2010/main" val="235509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1F11D7-59B3-6640-8D02-F3934378B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7991" y="2210463"/>
            <a:ext cx="5743493" cy="909886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 err="1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</a:t>
            </a:r>
            <a:endParaRPr lang="it-IT" sz="3600" b="1" dirty="0">
              <a:solidFill>
                <a:schemeClr val="accent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83C0BC8E-B3F1-1748-8035-25178C6E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Microservices</a:t>
            </a:r>
            <a:r>
              <a:rPr lang="it-IT" dirty="0"/>
              <a:t> | Federico Peruzzi</a:t>
            </a:r>
          </a:p>
        </p:txBody>
      </p:sp>
      <p:sp>
        <p:nvSpPr>
          <p:cNvPr id="7" name="Segnaposto numero diapositiva 2">
            <a:extLst>
              <a:ext uri="{FF2B5EF4-FFF2-40B4-BE49-F238E27FC236}">
                <a16:creationId xmlns:a16="http://schemas.microsoft.com/office/drawing/2014/main" id="{6ED6091F-6715-204E-871F-586752B29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601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4F40F5B3-A508-834B-8AA2-71B9267F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71" y="76657"/>
            <a:ext cx="11125236" cy="1104900"/>
          </a:xfrm>
        </p:spPr>
        <p:txBody>
          <a:bodyPr/>
          <a:lstStyle/>
          <a:p>
            <a:r>
              <a:rPr lang="it-IT" sz="3000" dirty="0" err="1">
                <a:solidFill>
                  <a:schemeClr val="accent5"/>
                </a:solidFill>
                <a:latin typeface="+mn-lt"/>
              </a:rPr>
              <a:t>Organized</a:t>
            </a:r>
            <a:r>
              <a:rPr lang="it-IT" sz="3000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it-IT" sz="3000" dirty="0" err="1">
                <a:solidFill>
                  <a:schemeClr val="accent5"/>
                </a:solidFill>
                <a:latin typeface="+mn-lt"/>
              </a:rPr>
              <a:t>around</a:t>
            </a:r>
            <a:r>
              <a:rPr lang="it-IT" sz="3000" dirty="0">
                <a:solidFill>
                  <a:schemeClr val="accent5"/>
                </a:solidFill>
                <a:latin typeface="+mn-lt"/>
              </a:rPr>
              <a:t> Business </a:t>
            </a:r>
            <a:r>
              <a:rPr lang="it-IT" sz="3000" dirty="0" err="1">
                <a:solidFill>
                  <a:schemeClr val="accent5"/>
                </a:solidFill>
                <a:latin typeface="+mn-lt"/>
              </a:rPr>
              <a:t>Capabilities</a:t>
            </a:r>
            <a:endParaRPr lang="it-IT" sz="30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5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377539E-D4DA-DC4F-AA3C-2519D97B50E5}"/>
              </a:ext>
            </a:extLst>
          </p:cNvPr>
          <p:cNvSpPr txBox="1"/>
          <p:nvPr/>
        </p:nvSpPr>
        <p:spPr>
          <a:xfrm>
            <a:off x="5632367" y="3825468"/>
            <a:ext cx="554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Simple </a:t>
            </a:r>
            <a:r>
              <a:rPr lang="it-IT" dirty="0" err="1"/>
              <a:t>changes</a:t>
            </a:r>
            <a:r>
              <a:rPr lang="it-IT" dirty="0"/>
              <a:t> can </a:t>
            </a:r>
            <a:r>
              <a:rPr lang="it-IT" dirty="0" err="1"/>
              <a:t>lead</a:t>
            </a:r>
            <a:r>
              <a:rPr lang="it-IT" dirty="0"/>
              <a:t> to a cross-team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taking</a:t>
            </a:r>
            <a:r>
              <a:rPr lang="it-IT" dirty="0"/>
              <a:t> time and </a:t>
            </a:r>
            <a:r>
              <a:rPr lang="it-IT" dirty="0" err="1"/>
              <a:t>budgetary</a:t>
            </a:r>
            <a:r>
              <a:rPr lang="it-IT" dirty="0"/>
              <a:t> </a:t>
            </a:r>
            <a:r>
              <a:rPr lang="it-IT" dirty="0" err="1"/>
              <a:t>approval</a:t>
            </a:r>
            <a:r>
              <a:rPr lang="it-IT" dirty="0"/>
              <a:t>.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D18669DF-9FBC-E549-A194-686A4307D13A}"/>
              </a:ext>
            </a:extLst>
          </p:cNvPr>
          <p:cNvGrpSpPr/>
          <p:nvPr/>
        </p:nvGrpSpPr>
        <p:grpSpPr>
          <a:xfrm>
            <a:off x="445082" y="1127886"/>
            <a:ext cx="11470994" cy="4795577"/>
            <a:chOff x="445082" y="1127886"/>
            <a:chExt cx="11470994" cy="4795577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185FAE94-B251-8745-A96C-7D901532B0E7}"/>
                </a:ext>
              </a:extLst>
            </p:cNvPr>
            <p:cNvGrpSpPr/>
            <p:nvPr/>
          </p:nvGrpSpPr>
          <p:grpSpPr>
            <a:xfrm>
              <a:off x="445082" y="1127886"/>
              <a:ext cx="11470994" cy="4587090"/>
              <a:chOff x="445082" y="1127886"/>
              <a:chExt cx="11470994" cy="4587090"/>
            </a:xfrm>
          </p:grpSpPr>
          <p:grpSp>
            <p:nvGrpSpPr>
              <p:cNvPr id="11" name="Gruppo 10">
                <a:extLst>
                  <a:ext uri="{FF2B5EF4-FFF2-40B4-BE49-F238E27FC236}">
                    <a16:creationId xmlns:a16="http://schemas.microsoft.com/office/drawing/2014/main" id="{33878C9E-FE08-FD47-803E-4A6495658F3C}"/>
                  </a:ext>
                </a:extLst>
              </p:cNvPr>
              <p:cNvGrpSpPr/>
              <p:nvPr/>
            </p:nvGrpSpPr>
            <p:grpSpPr>
              <a:xfrm>
                <a:off x="4938506" y="1181557"/>
                <a:ext cx="6977570" cy="2400658"/>
                <a:chOff x="572708" y="1340768"/>
                <a:chExt cx="6977570" cy="2400658"/>
              </a:xfrm>
            </p:grpSpPr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F0044431-7807-BF48-AAB2-A92CF42EA935}"/>
                    </a:ext>
                  </a:extLst>
                </p:cNvPr>
                <p:cNvSpPr txBox="1"/>
                <p:nvPr/>
              </p:nvSpPr>
              <p:spPr>
                <a:xfrm>
                  <a:off x="1271464" y="1613833"/>
                  <a:ext cx="5760640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i="1" dirty="0" err="1"/>
                    <a:t>Any</a:t>
                  </a:r>
                  <a:r>
                    <a:rPr lang="it-IT" i="1" dirty="0"/>
                    <a:t> </a:t>
                  </a:r>
                  <a:r>
                    <a:rPr lang="it-IT" i="1" dirty="0" err="1"/>
                    <a:t>organization</a:t>
                  </a:r>
                  <a:r>
                    <a:rPr lang="it-IT" i="1" dirty="0"/>
                    <a:t> </a:t>
                  </a:r>
                  <a:r>
                    <a:rPr lang="it-IT" i="1" dirty="0" err="1"/>
                    <a:t>that</a:t>
                  </a:r>
                  <a:r>
                    <a:rPr lang="it-IT" i="1" dirty="0"/>
                    <a:t> </a:t>
                  </a:r>
                  <a:r>
                    <a:rPr lang="it-IT" i="1" dirty="0" err="1"/>
                    <a:t>designs</a:t>
                  </a:r>
                  <a:r>
                    <a:rPr lang="it-IT" i="1" dirty="0"/>
                    <a:t> a </a:t>
                  </a:r>
                  <a:r>
                    <a:rPr lang="it-IT" i="1" dirty="0" err="1"/>
                    <a:t>system</a:t>
                  </a:r>
                  <a:r>
                    <a:rPr lang="it-IT" i="1" dirty="0"/>
                    <a:t> (</a:t>
                  </a:r>
                  <a:r>
                    <a:rPr lang="it-IT" i="1" dirty="0" err="1"/>
                    <a:t>defined</a:t>
                  </a:r>
                  <a:r>
                    <a:rPr lang="it-IT" i="1" dirty="0"/>
                    <a:t> </a:t>
                  </a:r>
                  <a:r>
                    <a:rPr lang="it-IT" i="1" dirty="0" err="1"/>
                    <a:t>broadly</a:t>
                  </a:r>
                  <a:r>
                    <a:rPr lang="it-IT" i="1" dirty="0"/>
                    <a:t>) </a:t>
                  </a:r>
                  <a:r>
                    <a:rPr lang="it-IT" i="1" dirty="0" err="1"/>
                    <a:t>will</a:t>
                  </a:r>
                  <a:r>
                    <a:rPr lang="it-IT" i="1" dirty="0"/>
                    <a:t> produce a design </a:t>
                  </a:r>
                  <a:r>
                    <a:rPr lang="it-IT" i="1" dirty="0" err="1"/>
                    <a:t>whose</a:t>
                  </a:r>
                  <a:r>
                    <a:rPr lang="it-IT" i="1" dirty="0"/>
                    <a:t> </a:t>
                  </a:r>
                  <a:r>
                    <a:rPr lang="it-IT" i="1" dirty="0" err="1"/>
                    <a:t>structure</a:t>
                  </a:r>
                  <a:r>
                    <a:rPr lang="it-IT" i="1" dirty="0"/>
                    <a:t> </a:t>
                  </a:r>
                  <a:r>
                    <a:rPr lang="it-IT" i="1" dirty="0" err="1"/>
                    <a:t>is</a:t>
                  </a:r>
                  <a:r>
                    <a:rPr lang="it-IT" i="1" dirty="0"/>
                    <a:t> a copy of the </a:t>
                  </a:r>
                  <a:r>
                    <a:rPr lang="it-IT" i="1" dirty="0" err="1"/>
                    <a:t>organization's</a:t>
                  </a:r>
                  <a:r>
                    <a:rPr lang="it-IT" i="1" dirty="0"/>
                    <a:t> </a:t>
                  </a:r>
                  <a:r>
                    <a:rPr lang="it-IT" i="1" dirty="0" err="1"/>
                    <a:t>communication</a:t>
                  </a:r>
                  <a:r>
                    <a:rPr lang="it-IT" i="1" dirty="0"/>
                    <a:t> </a:t>
                  </a:r>
                  <a:r>
                    <a:rPr lang="it-IT" i="1" dirty="0" err="1"/>
                    <a:t>structure</a:t>
                  </a:r>
                  <a:r>
                    <a:rPr lang="it-IT" i="1" dirty="0"/>
                    <a:t>.</a:t>
                  </a:r>
                </a:p>
                <a:p>
                  <a:endParaRPr lang="it-IT" i="1" dirty="0"/>
                </a:p>
                <a:p>
                  <a:r>
                    <a:rPr lang="it-IT" i="1" dirty="0"/>
                    <a:t>-- </a:t>
                  </a:r>
                  <a:r>
                    <a:rPr lang="it-IT" i="1" dirty="0" err="1"/>
                    <a:t>Melvyn</a:t>
                  </a:r>
                  <a:r>
                    <a:rPr lang="it-IT" i="1" dirty="0"/>
                    <a:t> </a:t>
                  </a:r>
                  <a:r>
                    <a:rPr lang="it-IT" i="1" dirty="0" err="1"/>
                    <a:t>Conway</a:t>
                  </a:r>
                  <a:r>
                    <a:rPr lang="it-IT" i="1" dirty="0"/>
                    <a:t>, 1967</a:t>
                  </a:r>
                </a:p>
              </p:txBody>
            </p:sp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4CBD4E2B-12FE-534F-AE1D-71CBC0697F44}"/>
                    </a:ext>
                  </a:extLst>
                </p:cNvPr>
                <p:cNvSpPr txBox="1"/>
                <p:nvPr/>
              </p:nvSpPr>
              <p:spPr>
                <a:xfrm>
                  <a:off x="572708" y="1340768"/>
                  <a:ext cx="73419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7200" i="1" dirty="0">
                      <a:latin typeface="+mj-lt"/>
                      <a:ea typeface="Ayuthaya" pitchFamily="2" charset="-34"/>
                      <a:cs typeface="Ayuthaya" pitchFamily="2" charset="-34"/>
                    </a:rPr>
                    <a:t>"</a:t>
                  </a:r>
                </a:p>
              </p:txBody>
            </p:sp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E4676151-80F6-F04C-B802-4FD3D986945D}"/>
                    </a:ext>
                  </a:extLst>
                </p:cNvPr>
                <p:cNvSpPr txBox="1"/>
                <p:nvPr/>
              </p:nvSpPr>
              <p:spPr>
                <a:xfrm>
                  <a:off x="6816080" y="2541097"/>
                  <a:ext cx="73419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7200" i="1" dirty="0">
                      <a:latin typeface="+mj-lt"/>
                      <a:ea typeface="Ayuthaya" pitchFamily="2" charset="-34"/>
                      <a:cs typeface="Ayuthaya" pitchFamily="2" charset="-34"/>
                    </a:rPr>
                    <a:t>"</a:t>
                  </a:r>
                </a:p>
              </p:txBody>
            </p:sp>
          </p:grpSp>
          <p:pic>
            <p:nvPicPr>
              <p:cNvPr id="12" name="Elemento grafico 11">
                <a:extLst>
                  <a:ext uri="{FF2B5EF4-FFF2-40B4-BE49-F238E27FC236}">
                    <a16:creationId xmlns:a16="http://schemas.microsoft.com/office/drawing/2014/main" id="{86869C6A-609B-3344-80BC-AF8A315D9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3282" y="3825468"/>
                <a:ext cx="754964" cy="754964"/>
              </a:xfrm>
              <a:prstGeom prst="rect">
                <a:avLst/>
              </a:prstGeom>
            </p:spPr>
          </p:pic>
          <p:pic>
            <p:nvPicPr>
              <p:cNvPr id="13" name="Elemento grafico 12">
                <a:extLst>
                  <a:ext uri="{FF2B5EF4-FFF2-40B4-BE49-F238E27FC236}">
                    <a16:creationId xmlns:a16="http://schemas.microsoft.com/office/drawing/2014/main" id="{EE75C718-ADF4-CF41-A294-82DE9C7D5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83282" y="2713004"/>
                <a:ext cx="754963" cy="754963"/>
              </a:xfrm>
              <a:prstGeom prst="rect">
                <a:avLst/>
              </a:prstGeom>
            </p:spPr>
          </p:pic>
          <p:pic>
            <p:nvPicPr>
              <p:cNvPr id="14" name="Elemento grafico 13">
                <a:extLst>
                  <a:ext uri="{FF2B5EF4-FFF2-40B4-BE49-F238E27FC236}">
                    <a16:creationId xmlns:a16="http://schemas.microsoft.com/office/drawing/2014/main" id="{CD05B4AC-E54A-054F-B4E7-95A93E0E0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83282" y="1377196"/>
                <a:ext cx="754964" cy="754964"/>
              </a:xfrm>
              <a:prstGeom prst="rect">
                <a:avLst/>
              </a:prstGeom>
            </p:spPr>
          </p:pic>
          <p:cxnSp>
            <p:nvCxnSpPr>
              <p:cNvPr id="15" name="Straight Connector 13">
                <a:extLst>
                  <a:ext uri="{FF2B5EF4-FFF2-40B4-BE49-F238E27FC236}">
                    <a16:creationId xmlns:a16="http://schemas.microsoft.com/office/drawing/2014/main" id="{34316E8D-4646-5347-89FB-9E704DB1E416}"/>
                  </a:ext>
                </a:extLst>
              </p:cNvPr>
              <p:cNvCxnSpPr/>
              <p:nvPr/>
            </p:nvCxnSpPr>
            <p:spPr>
              <a:xfrm>
                <a:off x="2680598" y="1127886"/>
                <a:ext cx="0" cy="4076234"/>
              </a:xfrm>
              <a:prstGeom prst="line">
                <a:avLst/>
              </a:prstGeom>
              <a:solidFill>
                <a:schemeClr val="tx1"/>
              </a:solidFill>
              <a:ln w="47625" cap="flat">
                <a:solidFill>
                  <a:schemeClr val="accent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EE240BD4-8F26-D446-8B22-68D9A1B161A4}"/>
                  </a:ext>
                </a:extLst>
              </p:cNvPr>
              <p:cNvSpPr/>
              <p:nvPr/>
            </p:nvSpPr>
            <p:spPr>
              <a:xfrm>
                <a:off x="532653" y="1127886"/>
                <a:ext cx="1844089" cy="411598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7" name="Elemento grafico 16">
                <a:extLst>
                  <a:ext uri="{FF2B5EF4-FFF2-40B4-BE49-F238E27FC236}">
                    <a16:creationId xmlns:a16="http://schemas.microsoft.com/office/drawing/2014/main" id="{FC1B5A36-01CC-074F-A5AD-02949F3C7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445082" y="4761572"/>
                <a:ext cx="638200" cy="638200"/>
              </a:xfrm>
              <a:prstGeom prst="rect">
                <a:avLst/>
              </a:prstGeom>
            </p:spPr>
          </p:pic>
          <p:sp>
            <p:nvSpPr>
              <p:cNvPr id="18" name="Rettangolo con angoli arrotondati 17">
                <a:extLst>
                  <a:ext uri="{FF2B5EF4-FFF2-40B4-BE49-F238E27FC236}">
                    <a16:creationId xmlns:a16="http://schemas.microsoft.com/office/drawing/2014/main" id="{D3561534-9A58-A540-9F3E-76C51DDE8A15}"/>
                  </a:ext>
                </a:extLst>
              </p:cNvPr>
              <p:cNvSpPr/>
              <p:nvPr/>
            </p:nvSpPr>
            <p:spPr>
              <a:xfrm>
                <a:off x="2915824" y="1127886"/>
                <a:ext cx="1844089" cy="411598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9" name="Elemento grafico 18">
                <a:extLst>
                  <a:ext uri="{FF2B5EF4-FFF2-40B4-BE49-F238E27FC236}">
                    <a16:creationId xmlns:a16="http://schemas.microsoft.com/office/drawing/2014/main" id="{4A06FC81-16CF-7648-AF44-8333091C6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460386" y="3825469"/>
                <a:ext cx="754963" cy="754963"/>
              </a:xfrm>
              <a:prstGeom prst="rect">
                <a:avLst/>
              </a:prstGeom>
            </p:spPr>
          </p:pic>
          <p:pic>
            <p:nvPicPr>
              <p:cNvPr id="20" name="Elemento grafico 19">
                <a:extLst>
                  <a:ext uri="{FF2B5EF4-FFF2-40B4-BE49-F238E27FC236}">
                    <a16:creationId xmlns:a16="http://schemas.microsoft.com/office/drawing/2014/main" id="{704380B3-7D38-C24A-8624-5333730D9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58912" y="2713003"/>
                <a:ext cx="754963" cy="754963"/>
              </a:xfrm>
              <a:prstGeom prst="rect">
                <a:avLst/>
              </a:prstGeom>
            </p:spPr>
          </p:pic>
          <p:pic>
            <p:nvPicPr>
              <p:cNvPr id="21" name="Elemento grafico 20">
                <a:extLst>
                  <a:ext uri="{FF2B5EF4-FFF2-40B4-BE49-F238E27FC236}">
                    <a16:creationId xmlns:a16="http://schemas.microsoft.com/office/drawing/2014/main" id="{2E9CEEBF-F000-954B-BC47-494B783F9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464943" y="1373755"/>
                <a:ext cx="754963" cy="754963"/>
              </a:xfrm>
              <a:prstGeom prst="rect">
                <a:avLst/>
              </a:prstGeom>
            </p:spPr>
          </p:pic>
          <p:pic>
            <p:nvPicPr>
              <p:cNvPr id="22" name="Elemento grafico 21">
                <a:extLst>
                  <a:ext uri="{FF2B5EF4-FFF2-40B4-BE49-F238E27FC236}">
                    <a16:creationId xmlns:a16="http://schemas.microsoft.com/office/drawing/2014/main" id="{C4004CA2-BDAF-AC45-8EAB-1F3A74DEE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336782" y="4703190"/>
                <a:ext cx="754963" cy="754963"/>
              </a:xfrm>
              <a:prstGeom prst="rect">
                <a:avLst/>
              </a:prstGeom>
            </p:spPr>
          </p:pic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5917F95D-323D-A747-945D-419AF78FCC1B}"/>
                  </a:ext>
                </a:extLst>
              </p:cNvPr>
              <p:cNvSpPr txBox="1"/>
              <p:nvPr/>
            </p:nvSpPr>
            <p:spPr>
              <a:xfrm>
                <a:off x="3528139" y="4439966"/>
                <a:ext cx="616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dirty="0" err="1"/>
                  <a:t>DBAs</a:t>
                </a:r>
                <a:endParaRPr lang="it-IT" sz="1000" dirty="0"/>
              </a:p>
            </p:txBody>
          </p:sp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F367A67-1E5C-474B-A01A-A2CE84E8A8B9}"/>
                  </a:ext>
                </a:extLst>
              </p:cNvPr>
              <p:cNvSpPr txBox="1"/>
              <p:nvPr/>
            </p:nvSpPr>
            <p:spPr>
              <a:xfrm>
                <a:off x="3359176" y="3375053"/>
                <a:ext cx="9498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000" dirty="0" err="1"/>
                  <a:t>Middleware</a:t>
                </a:r>
                <a:r>
                  <a:rPr lang="it-IT" sz="1000" dirty="0"/>
                  <a:t> </a:t>
                </a:r>
              </a:p>
              <a:p>
                <a:pPr algn="ctr"/>
                <a:r>
                  <a:rPr lang="it-IT" sz="1000" dirty="0" err="1"/>
                  <a:t>Specialist</a:t>
                </a:r>
                <a:endParaRPr lang="it-IT" sz="1000" dirty="0"/>
              </a:p>
            </p:txBody>
          </p:sp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8A68D49C-B790-0A4B-BDC3-3156FAD2E3DC}"/>
                  </a:ext>
                </a:extLst>
              </p:cNvPr>
              <p:cNvSpPr txBox="1"/>
              <p:nvPr/>
            </p:nvSpPr>
            <p:spPr>
              <a:xfrm>
                <a:off x="3368120" y="2032731"/>
                <a:ext cx="9498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000" dirty="0"/>
                  <a:t>UI </a:t>
                </a:r>
              </a:p>
              <a:p>
                <a:pPr algn="ctr"/>
                <a:r>
                  <a:rPr lang="it-IT" sz="1000" dirty="0" err="1"/>
                  <a:t>Specialist</a:t>
                </a:r>
                <a:endParaRPr lang="it-IT" sz="1000" dirty="0"/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09F58A-9943-8840-B950-6B0E4D96700A}"/>
                  </a:ext>
                </a:extLst>
              </p:cNvPr>
              <p:cNvSpPr txBox="1"/>
              <p:nvPr/>
            </p:nvSpPr>
            <p:spPr>
              <a:xfrm>
                <a:off x="4239324" y="5314866"/>
                <a:ext cx="9498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000" dirty="0"/>
                  <a:t>Security </a:t>
                </a:r>
              </a:p>
              <a:p>
                <a:pPr algn="ctr"/>
                <a:r>
                  <a:rPr lang="it-IT" sz="1000" dirty="0"/>
                  <a:t>Team</a:t>
                </a:r>
              </a:p>
            </p:txBody>
          </p:sp>
        </p:grp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3FF2C3D-1BD2-A647-A2DF-E879FF51A7AA}"/>
                </a:ext>
              </a:extLst>
            </p:cNvPr>
            <p:cNvSpPr txBox="1"/>
            <p:nvPr/>
          </p:nvSpPr>
          <p:spPr>
            <a:xfrm>
              <a:off x="1712159" y="5646464"/>
              <a:ext cx="19368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/>
                <a:t>Conway’s</a:t>
              </a:r>
              <a:r>
                <a:rPr lang="it-IT" sz="1200" dirty="0"/>
                <a:t> law in </a:t>
              </a:r>
              <a:r>
                <a:rPr lang="it-IT" sz="1200" dirty="0" err="1"/>
                <a:t>action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11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6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9CBC06C-EB0F-AF4F-AC94-7FD537B87C46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it-IT" cap="all" dirty="0" err="1">
                <a:solidFill>
                  <a:schemeClr val="accent5"/>
                </a:solidFill>
                <a:latin typeface="+mn-lt"/>
              </a:rPr>
              <a:t>Organized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it-IT" cap="all" dirty="0" err="1">
                <a:solidFill>
                  <a:schemeClr val="accent5"/>
                </a:solidFill>
                <a:latin typeface="+mn-lt"/>
              </a:rPr>
              <a:t>around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 Business </a:t>
            </a:r>
            <a:r>
              <a:rPr lang="it-IT" cap="all" dirty="0" err="1">
                <a:solidFill>
                  <a:schemeClr val="accent5"/>
                </a:solidFill>
                <a:latin typeface="+mn-lt"/>
              </a:rPr>
              <a:t>Capabilities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1597A9A-FB98-8540-8573-A26C32B7CF56}"/>
              </a:ext>
            </a:extLst>
          </p:cNvPr>
          <p:cNvGrpSpPr/>
          <p:nvPr/>
        </p:nvGrpSpPr>
        <p:grpSpPr>
          <a:xfrm>
            <a:off x="291471" y="1063217"/>
            <a:ext cx="11710326" cy="5365932"/>
            <a:chOff x="291471" y="1063217"/>
            <a:chExt cx="11710326" cy="5365932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3CE7F01-7D49-674B-ADA8-AA0770175DF5}"/>
                </a:ext>
              </a:extLst>
            </p:cNvPr>
            <p:cNvGrpSpPr/>
            <p:nvPr/>
          </p:nvGrpSpPr>
          <p:grpSpPr>
            <a:xfrm>
              <a:off x="5367795" y="2237202"/>
              <a:ext cx="6634002" cy="4191947"/>
              <a:chOff x="5168080" y="1634735"/>
              <a:chExt cx="6634002" cy="4191947"/>
            </a:xfrm>
          </p:grpSpPr>
          <p:cxnSp>
            <p:nvCxnSpPr>
              <p:cNvPr id="10" name="Straight Connector 13">
                <a:extLst>
                  <a:ext uri="{FF2B5EF4-FFF2-40B4-BE49-F238E27FC236}">
                    <a16:creationId xmlns:a16="http://schemas.microsoft.com/office/drawing/2014/main" id="{2BEFF960-6CA0-474E-8716-A99B7A2F6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573" y="1634735"/>
                <a:ext cx="0" cy="4191947"/>
              </a:xfrm>
              <a:prstGeom prst="line">
                <a:avLst/>
              </a:prstGeom>
              <a:solidFill>
                <a:schemeClr val="tx1"/>
              </a:solidFill>
              <a:ln w="47625" cap="flat">
                <a:solidFill>
                  <a:schemeClr val="accent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uppo 10">
                <a:extLst>
                  <a:ext uri="{FF2B5EF4-FFF2-40B4-BE49-F238E27FC236}">
                    <a16:creationId xmlns:a16="http://schemas.microsoft.com/office/drawing/2014/main" id="{9AC46A91-1999-8943-BA52-FFDE73517743}"/>
                  </a:ext>
                </a:extLst>
              </p:cNvPr>
              <p:cNvGrpSpPr/>
              <p:nvPr/>
            </p:nvGrpSpPr>
            <p:grpSpPr>
              <a:xfrm>
                <a:off x="9164149" y="2082696"/>
                <a:ext cx="1564497" cy="1321264"/>
                <a:chOff x="8725416" y="1835116"/>
                <a:chExt cx="1564497" cy="1321264"/>
              </a:xfrm>
            </p:grpSpPr>
            <p:pic>
              <p:nvPicPr>
                <p:cNvPr id="25" name="Elemento grafico 24">
                  <a:extLst>
                    <a:ext uri="{FF2B5EF4-FFF2-40B4-BE49-F238E27FC236}">
                      <a16:creationId xmlns:a16="http://schemas.microsoft.com/office/drawing/2014/main" id="{5387D950-F172-EF40-9C39-DDA5800DA5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14862" y="1968857"/>
                  <a:ext cx="622427" cy="622427"/>
                </a:xfrm>
                <a:prstGeom prst="rect">
                  <a:avLst/>
                </a:prstGeom>
              </p:spPr>
            </p:pic>
            <p:pic>
              <p:nvPicPr>
                <p:cNvPr id="26" name="Elemento grafico 25">
                  <a:extLst>
                    <a:ext uri="{FF2B5EF4-FFF2-40B4-BE49-F238E27FC236}">
                      <a16:creationId xmlns:a16="http://schemas.microsoft.com/office/drawing/2014/main" id="{D9C4C110-E4D5-1D45-BCDA-24CC2C3A12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69827" y="2438331"/>
                  <a:ext cx="622426" cy="622426"/>
                </a:xfrm>
                <a:prstGeom prst="rect">
                  <a:avLst/>
                </a:prstGeom>
              </p:spPr>
            </p:pic>
            <p:pic>
              <p:nvPicPr>
                <p:cNvPr id="27" name="Elemento grafico 26">
                  <a:extLst>
                    <a:ext uri="{FF2B5EF4-FFF2-40B4-BE49-F238E27FC236}">
                      <a16:creationId xmlns:a16="http://schemas.microsoft.com/office/drawing/2014/main" id="{C4CCF5BA-88E6-FA4A-84E0-D190E2092C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2344" y="2060848"/>
                  <a:ext cx="622427" cy="622427"/>
                </a:xfrm>
                <a:prstGeom prst="rect">
                  <a:avLst/>
                </a:prstGeom>
              </p:spPr>
            </p:pic>
            <p:sp>
              <p:nvSpPr>
                <p:cNvPr id="28" name="Rettangolo con angoli arrotondati 27">
                  <a:extLst>
                    <a:ext uri="{FF2B5EF4-FFF2-40B4-BE49-F238E27FC236}">
                      <a16:creationId xmlns:a16="http://schemas.microsoft.com/office/drawing/2014/main" id="{84728029-F302-8444-BBF2-33EA22D3C04B}"/>
                    </a:ext>
                  </a:extLst>
                </p:cNvPr>
                <p:cNvSpPr/>
                <p:nvPr/>
              </p:nvSpPr>
              <p:spPr>
                <a:xfrm>
                  <a:off x="8725416" y="1835116"/>
                  <a:ext cx="1564497" cy="132126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2" name="Gruppo 11">
                <a:extLst>
                  <a:ext uri="{FF2B5EF4-FFF2-40B4-BE49-F238E27FC236}">
                    <a16:creationId xmlns:a16="http://schemas.microsoft.com/office/drawing/2014/main" id="{A54DB7DF-CA85-7A4D-AD71-A8696D33352B}"/>
                  </a:ext>
                </a:extLst>
              </p:cNvPr>
              <p:cNvGrpSpPr/>
              <p:nvPr/>
            </p:nvGrpSpPr>
            <p:grpSpPr>
              <a:xfrm>
                <a:off x="8639288" y="4274851"/>
                <a:ext cx="1564497" cy="1321264"/>
                <a:chOff x="8257371" y="4271190"/>
                <a:chExt cx="1564497" cy="1321264"/>
              </a:xfrm>
            </p:grpSpPr>
            <p:sp>
              <p:nvSpPr>
                <p:cNvPr id="21" name="Rettangolo con angoli arrotondati 20">
                  <a:extLst>
                    <a:ext uri="{FF2B5EF4-FFF2-40B4-BE49-F238E27FC236}">
                      <a16:creationId xmlns:a16="http://schemas.microsoft.com/office/drawing/2014/main" id="{10AEDFA4-F58F-4942-BC35-6723E5DA0758}"/>
                    </a:ext>
                  </a:extLst>
                </p:cNvPr>
                <p:cNvSpPr/>
                <p:nvPr/>
              </p:nvSpPr>
              <p:spPr>
                <a:xfrm>
                  <a:off x="8257371" y="4271190"/>
                  <a:ext cx="1564497" cy="132126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2" name="Elemento grafico 21">
                  <a:extLst>
                    <a:ext uri="{FF2B5EF4-FFF2-40B4-BE49-F238E27FC236}">
                      <a16:creationId xmlns:a16="http://schemas.microsoft.com/office/drawing/2014/main" id="{3F0536B2-459F-584C-B575-E588F1A98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0496" y="4327536"/>
                  <a:ext cx="622427" cy="622427"/>
                </a:xfrm>
                <a:prstGeom prst="rect">
                  <a:avLst/>
                </a:prstGeom>
              </p:spPr>
            </p:pic>
            <p:pic>
              <p:nvPicPr>
                <p:cNvPr id="23" name="Elemento grafico 22">
                  <a:extLst>
                    <a:ext uri="{FF2B5EF4-FFF2-40B4-BE49-F238E27FC236}">
                      <a16:creationId xmlns:a16="http://schemas.microsoft.com/office/drawing/2014/main" id="{DFAFE692-CE13-1646-95F5-DAEEBAAA5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34285" y="4924402"/>
                  <a:ext cx="622427" cy="622427"/>
                </a:xfrm>
                <a:prstGeom prst="rect">
                  <a:avLst/>
                </a:prstGeom>
              </p:spPr>
            </p:pic>
            <p:pic>
              <p:nvPicPr>
                <p:cNvPr id="24" name="Elemento grafico 23">
                  <a:extLst>
                    <a:ext uri="{FF2B5EF4-FFF2-40B4-BE49-F238E27FC236}">
                      <a16:creationId xmlns:a16="http://schemas.microsoft.com/office/drawing/2014/main" id="{0E5FC99B-638B-B64B-ACA9-538BE2131C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9766" y="4527327"/>
                  <a:ext cx="622426" cy="622426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68218831-6552-0D47-9E41-134B4D21BCBD}"/>
                  </a:ext>
                </a:extLst>
              </p:cNvPr>
              <p:cNvGrpSpPr/>
              <p:nvPr/>
            </p:nvGrpSpPr>
            <p:grpSpPr>
              <a:xfrm>
                <a:off x="10237585" y="3520160"/>
                <a:ext cx="1564497" cy="1321264"/>
                <a:chOff x="10237585" y="3520160"/>
                <a:chExt cx="1564497" cy="1321264"/>
              </a:xfrm>
            </p:grpSpPr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30CCBA7F-E1FA-284C-B170-6D6FD4BFFCF7}"/>
                    </a:ext>
                  </a:extLst>
                </p:cNvPr>
                <p:cNvSpPr/>
                <p:nvPr/>
              </p:nvSpPr>
              <p:spPr>
                <a:xfrm>
                  <a:off x="10237585" y="3520160"/>
                  <a:ext cx="1564497" cy="132126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8" name="Elemento grafico 17">
                  <a:extLst>
                    <a:ext uri="{FF2B5EF4-FFF2-40B4-BE49-F238E27FC236}">
                      <a16:creationId xmlns:a16="http://schemas.microsoft.com/office/drawing/2014/main" id="{EA251C8D-B17B-D64B-A912-4F2EE5E28E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83115" y="4174727"/>
                  <a:ext cx="622426" cy="622426"/>
                </a:xfrm>
                <a:prstGeom prst="rect">
                  <a:avLst/>
                </a:prstGeom>
              </p:spPr>
            </p:pic>
            <p:pic>
              <p:nvPicPr>
                <p:cNvPr id="19" name="Elemento grafico 18">
                  <a:extLst>
                    <a:ext uri="{FF2B5EF4-FFF2-40B4-BE49-F238E27FC236}">
                      <a16:creationId xmlns:a16="http://schemas.microsoft.com/office/drawing/2014/main" id="{D3F242CD-7EAA-BE48-B24D-D2E89B7CE4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340164" y="3552122"/>
                  <a:ext cx="526161" cy="526161"/>
                </a:xfrm>
                <a:prstGeom prst="rect">
                  <a:avLst/>
                </a:prstGeom>
              </p:spPr>
            </p:pic>
            <p:pic>
              <p:nvPicPr>
                <p:cNvPr id="20" name="Elemento grafico 19">
                  <a:extLst>
                    <a:ext uri="{FF2B5EF4-FFF2-40B4-BE49-F238E27FC236}">
                      <a16:creationId xmlns:a16="http://schemas.microsoft.com/office/drawing/2014/main" id="{666CD35E-D652-3C45-8EB7-3FDDA5B0D6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43993" y="3841514"/>
                  <a:ext cx="622427" cy="622427"/>
                </a:xfrm>
                <a:prstGeom prst="rect">
                  <a:avLst/>
                </a:prstGeom>
              </p:spPr>
            </p:pic>
          </p:grpSp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711B5987-2680-B04B-A8E1-3AD5D61C87A4}"/>
                  </a:ext>
                </a:extLst>
              </p:cNvPr>
              <p:cNvSpPr/>
              <p:nvPr/>
            </p:nvSpPr>
            <p:spPr>
              <a:xfrm>
                <a:off x="5682369" y="2270223"/>
                <a:ext cx="1564497" cy="132126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" name="Rettangolo con angoli arrotondati 14">
                <a:extLst>
                  <a:ext uri="{FF2B5EF4-FFF2-40B4-BE49-F238E27FC236}">
                    <a16:creationId xmlns:a16="http://schemas.microsoft.com/office/drawing/2014/main" id="{80A86EA2-5249-9A48-924C-44558B9DFA1F}"/>
                  </a:ext>
                </a:extLst>
              </p:cNvPr>
              <p:cNvSpPr/>
              <p:nvPr/>
            </p:nvSpPr>
            <p:spPr>
              <a:xfrm>
                <a:off x="5168080" y="4417338"/>
                <a:ext cx="1564497" cy="132126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F4E51B28-6839-1943-A9EB-56625AB383A8}"/>
                  </a:ext>
                </a:extLst>
              </p:cNvPr>
              <p:cNvSpPr/>
              <p:nvPr/>
            </p:nvSpPr>
            <p:spPr>
              <a:xfrm>
                <a:off x="6790974" y="3735482"/>
                <a:ext cx="1564497" cy="132126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B002ECE-EB29-8746-AE5F-8C2C66125315}"/>
                </a:ext>
              </a:extLst>
            </p:cNvPr>
            <p:cNvSpPr txBox="1"/>
            <p:nvPr/>
          </p:nvSpPr>
          <p:spPr>
            <a:xfrm>
              <a:off x="291471" y="1063217"/>
              <a:ext cx="10207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The </a:t>
              </a:r>
              <a:r>
                <a:rPr lang="it-IT" dirty="0" err="1"/>
                <a:t>microservice</a:t>
              </a:r>
              <a:r>
                <a:rPr lang="it-IT" dirty="0"/>
                <a:t> </a:t>
              </a:r>
              <a:r>
                <a:rPr lang="it-IT" dirty="0" err="1"/>
                <a:t>approach</a:t>
              </a:r>
              <a:r>
                <a:rPr lang="it-IT" dirty="0"/>
                <a:t> </a:t>
              </a:r>
              <a:r>
                <a:rPr lang="it-IT" dirty="0" err="1"/>
                <a:t>is</a:t>
              </a:r>
              <a:r>
                <a:rPr lang="it-IT" dirty="0"/>
                <a:t> </a:t>
              </a:r>
              <a:r>
                <a:rPr lang="it-IT" dirty="0" err="1"/>
                <a:t>different</a:t>
              </a:r>
              <a:r>
                <a:rPr lang="it-IT" dirty="0"/>
                <a:t>, </a:t>
              </a:r>
              <a:r>
                <a:rPr lang="it-IT" dirty="0" err="1"/>
                <a:t>services</a:t>
              </a:r>
              <a:r>
                <a:rPr lang="it-IT" dirty="0"/>
                <a:t> </a:t>
              </a:r>
              <a:r>
                <a:rPr lang="it-IT" dirty="0" err="1"/>
                <a:t>organized</a:t>
              </a:r>
              <a:r>
                <a:rPr lang="it-IT" dirty="0"/>
                <a:t> </a:t>
              </a:r>
              <a:r>
                <a:rPr lang="it-IT" dirty="0" err="1"/>
                <a:t>around</a:t>
              </a:r>
              <a:r>
                <a:rPr lang="it-IT" dirty="0"/>
                <a:t> business </a:t>
              </a:r>
              <a:r>
                <a:rPr lang="it-IT" dirty="0" err="1"/>
                <a:t>capability</a:t>
              </a:r>
              <a:r>
                <a:rPr lang="it-IT" dirty="0"/>
                <a:t>.</a:t>
              </a:r>
            </a:p>
          </p:txBody>
        </p: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4C23B14-AD15-AA47-994D-910179FB1D67}"/>
              </a:ext>
            </a:extLst>
          </p:cNvPr>
          <p:cNvSpPr txBox="1"/>
          <p:nvPr/>
        </p:nvSpPr>
        <p:spPr>
          <a:xfrm>
            <a:off x="549536" y="1703291"/>
            <a:ext cx="6770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Services take a </a:t>
            </a:r>
            <a:r>
              <a:rPr lang="it-IT" dirty="0" err="1"/>
              <a:t>broad-stack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of software for </a:t>
            </a:r>
            <a:r>
              <a:rPr lang="it-IT" dirty="0" err="1"/>
              <a:t>that</a:t>
            </a:r>
            <a:r>
              <a:rPr lang="it-IT" dirty="0"/>
              <a:t> business area: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user-interface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persistant</a:t>
            </a:r>
            <a:r>
              <a:rPr lang="it-IT" dirty="0"/>
              <a:t> </a:t>
            </a:r>
            <a:r>
              <a:rPr lang="it-IT" dirty="0" err="1"/>
              <a:t>storage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collaborations</a:t>
            </a:r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C942ECC-AB34-964B-8BC2-1B6816877CCB}"/>
              </a:ext>
            </a:extLst>
          </p:cNvPr>
          <p:cNvSpPr txBox="1"/>
          <p:nvPr/>
        </p:nvSpPr>
        <p:spPr>
          <a:xfrm>
            <a:off x="553439" y="3795173"/>
            <a:ext cx="47527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Teams are cross-</a:t>
            </a:r>
            <a:r>
              <a:rPr lang="it-IT" dirty="0" err="1"/>
              <a:t>functional</a:t>
            </a:r>
            <a:r>
              <a:rPr lang="it-IT" dirty="0"/>
              <a:t>, </a:t>
            </a:r>
            <a:r>
              <a:rPr lang="it-IT" dirty="0" err="1"/>
              <a:t>including</a:t>
            </a:r>
            <a:r>
              <a:rPr lang="it-IT" dirty="0"/>
              <a:t> the full </a:t>
            </a:r>
            <a:r>
              <a:rPr lang="it-IT" dirty="0" err="1"/>
              <a:t>range</a:t>
            </a:r>
            <a:r>
              <a:rPr lang="it-IT" dirty="0"/>
              <a:t> of </a:t>
            </a:r>
            <a:r>
              <a:rPr lang="it-IT" dirty="0" err="1"/>
              <a:t>skills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 for the </a:t>
            </a:r>
            <a:r>
              <a:rPr lang="it-IT" dirty="0" err="1"/>
              <a:t>development</a:t>
            </a:r>
            <a:r>
              <a:rPr lang="it-IT" dirty="0"/>
              <a:t>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user-experience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project</a:t>
            </a:r>
            <a:r>
              <a:rPr lang="it-IT" dirty="0"/>
              <a:t> management.</a:t>
            </a:r>
          </a:p>
        </p:txBody>
      </p:sp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37C51594-239F-1A48-8A6E-45C00DAA26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25880" y="3432256"/>
            <a:ext cx="559343" cy="559343"/>
          </a:xfrm>
          <a:prstGeom prst="rect">
            <a:avLst/>
          </a:prstGeom>
        </p:spPr>
      </p:pic>
      <p:pic>
        <p:nvPicPr>
          <p:cNvPr id="32" name="Elemento grafico 31">
            <a:extLst>
              <a:ext uri="{FF2B5EF4-FFF2-40B4-BE49-F238E27FC236}">
                <a16:creationId xmlns:a16="http://schemas.microsoft.com/office/drawing/2014/main" id="{60C53E99-DF17-FB42-ACFC-05BA7890DB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13595" y="3000914"/>
            <a:ext cx="559343" cy="559343"/>
          </a:xfrm>
          <a:prstGeom prst="rect">
            <a:avLst/>
          </a:prstGeom>
        </p:spPr>
      </p:pic>
      <p:pic>
        <p:nvPicPr>
          <p:cNvPr id="33" name="Elemento grafico 32">
            <a:extLst>
              <a:ext uri="{FF2B5EF4-FFF2-40B4-BE49-F238E27FC236}">
                <a16:creationId xmlns:a16="http://schemas.microsoft.com/office/drawing/2014/main" id="{F92DC69A-80BF-9F43-9430-FAB1C82F27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34436" y="3515501"/>
            <a:ext cx="559343" cy="559343"/>
          </a:xfrm>
          <a:prstGeom prst="rect">
            <a:avLst/>
          </a:prstGeom>
        </p:spPr>
      </p:pic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CA5DCE8A-44DD-EF46-B30E-1ECA488B1B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98760" y="4638296"/>
            <a:ext cx="559342" cy="559342"/>
          </a:xfrm>
          <a:prstGeom prst="rect">
            <a:avLst/>
          </a:prstGeom>
        </p:spPr>
      </p:pic>
      <p:pic>
        <p:nvPicPr>
          <p:cNvPr id="35" name="Elemento grafico 34">
            <a:extLst>
              <a:ext uri="{FF2B5EF4-FFF2-40B4-BE49-F238E27FC236}">
                <a16:creationId xmlns:a16="http://schemas.microsoft.com/office/drawing/2014/main" id="{B726E463-074E-AB46-B599-088EF4966F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71414" y="4777194"/>
            <a:ext cx="559343" cy="559343"/>
          </a:xfrm>
          <a:prstGeom prst="rect">
            <a:avLst/>
          </a:prstGeom>
        </p:spPr>
      </p:pic>
      <p:pic>
        <p:nvPicPr>
          <p:cNvPr id="36" name="Elemento grafico 35">
            <a:extLst>
              <a:ext uri="{FF2B5EF4-FFF2-40B4-BE49-F238E27FC236}">
                <a16:creationId xmlns:a16="http://schemas.microsoft.com/office/drawing/2014/main" id="{8FDE68C1-796A-054D-A40A-4CA52CD5E2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25533" y="5624735"/>
            <a:ext cx="559342" cy="559342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C50A75B8-3973-354E-A40B-0DD86A9FAD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24200" y="5088407"/>
            <a:ext cx="559342" cy="559342"/>
          </a:xfrm>
          <a:prstGeom prst="rect">
            <a:avLst/>
          </a:prstGeom>
        </p:spPr>
      </p:pic>
      <p:pic>
        <p:nvPicPr>
          <p:cNvPr id="38" name="Elemento grafico 37">
            <a:extLst>
              <a:ext uri="{FF2B5EF4-FFF2-40B4-BE49-F238E27FC236}">
                <a16:creationId xmlns:a16="http://schemas.microsoft.com/office/drawing/2014/main" id="{4253A7BF-7248-A941-A13A-731FF73D5B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27450" y="5614553"/>
            <a:ext cx="558701" cy="558701"/>
          </a:xfrm>
          <a:prstGeom prst="rect">
            <a:avLst/>
          </a:prstGeom>
        </p:spPr>
      </p:pic>
      <p:pic>
        <p:nvPicPr>
          <p:cNvPr id="39" name="Elemento grafico 38">
            <a:extLst>
              <a:ext uri="{FF2B5EF4-FFF2-40B4-BE49-F238E27FC236}">
                <a16:creationId xmlns:a16="http://schemas.microsoft.com/office/drawing/2014/main" id="{E0BA0A5B-362D-D54E-942E-716F4F5B7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9090" y="5000069"/>
            <a:ext cx="558702" cy="55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7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3ABDCB4-FD87-2148-B789-382763A4E219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it-IT" cap="all" dirty="0" err="1">
                <a:solidFill>
                  <a:schemeClr val="accent5"/>
                </a:solidFill>
                <a:latin typeface="+mn-lt"/>
              </a:rPr>
              <a:t>Products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it-IT" cap="all" dirty="0" err="1">
                <a:solidFill>
                  <a:schemeClr val="accent5"/>
                </a:solidFill>
                <a:latin typeface="+mn-lt"/>
              </a:rPr>
              <a:t>not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it-IT" cap="all" dirty="0" err="1">
                <a:solidFill>
                  <a:schemeClr val="accent5"/>
                </a:solidFill>
                <a:latin typeface="+mn-lt"/>
              </a:rPr>
              <a:t>Projects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5191792-699A-A747-9D10-4A0C9C78F766}"/>
              </a:ext>
            </a:extLst>
          </p:cNvPr>
          <p:cNvGrpSpPr/>
          <p:nvPr/>
        </p:nvGrpSpPr>
        <p:grpSpPr>
          <a:xfrm>
            <a:off x="221530" y="714010"/>
            <a:ext cx="11748940" cy="3555916"/>
            <a:chOff x="221530" y="783224"/>
            <a:chExt cx="11748940" cy="3555916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1077FEE-AB49-2045-B5E5-80975E60C944}"/>
                </a:ext>
              </a:extLst>
            </p:cNvPr>
            <p:cNvGrpSpPr/>
            <p:nvPr/>
          </p:nvGrpSpPr>
          <p:grpSpPr>
            <a:xfrm>
              <a:off x="221530" y="783224"/>
              <a:ext cx="11748940" cy="3555916"/>
              <a:chOff x="221530" y="783224"/>
              <a:chExt cx="11748940" cy="3555916"/>
            </a:xfrm>
          </p:grpSpPr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9DDAB5B4-9DBF-074F-BEAA-54F920C17BC1}"/>
                  </a:ext>
                </a:extLst>
              </p:cNvPr>
              <p:cNvGrpSpPr/>
              <p:nvPr/>
            </p:nvGrpSpPr>
            <p:grpSpPr>
              <a:xfrm>
                <a:off x="221530" y="1052737"/>
                <a:ext cx="7170614" cy="3286403"/>
                <a:chOff x="221530" y="1052737"/>
                <a:chExt cx="7170614" cy="3286403"/>
              </a:xfrm>
            </p:grpSpPr>
            <p:pic>
              <p:nvPicPr>
                <p:cNvPr id="13" name="Elemento grafico 12">
                  <a:extLst>
                    <a:ext uri="{FF2B5EF4-FFF2-40B4-BE49-F238E27FC236}">
                      <a16:creationId xmlns:a16="http://schemas.microsoft.com/office/drawing/2014/main" id="{56E1E68E-88E0-7E4C-9191-5CED259912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3777" y="3083539"/>
                  <a:ext cx="566192" cy="566192"/>
                </a:xfrm>
                <a:prstGeom prst="rect">
                  <a:avLst/>
                </a:prstGeom>
              </p:spPr>
            </p:pic>
            <p:pic>
              <p:nvPicPr>
                <p:cNvPr id="14" name="Elemento grafico 13">
                  <a:extLst>
                    <a:ext uri="{FF2B5EF4-FFF2-40B4-BE49-F238E27FC236}">
                      <a16:creationId xmlns:a16="http://schemas.microsoft.com/office/drawing/2014/main" id="{3A87D393-A4A3-5342-9268-7518EB1367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3017" y="1415775"/>
                  <a:ext cx="670546" cy="670546"/>
                </a:xfrm>
                <a:prstGeom prst="rect">
                  <a:avLst/>
                </a:prstGeom>
              </p:spPr>
            </p:pic>
            <p:grpSp>
              <p:nvGrpSpPr>
                <p:cNvPr id="15" name="Gruppo 14">
                  <a:extLst>
                    <a:ext uri="{FF2B5EF4-FFF2-40B4-BE49-F238E27FC236}">
                      <a16:creationId xmlns:a16="http://schemas.microsoft.com/office/drawing/2014/main" id="{8A5CEC8F-760F-2E46-9607-3EC825B40FB0}"/>
                    </a:ext>
                  </a:extLst>
                </p:cNvPr>
                <p:cNvGrpSpPr/>
                <p:nvPr/>
              </p:nvGrpSpPr>
              <p:grpSpPr>
                <a:xfrm>
                  <a:off x="373219" y="1138130"/>
                  <a:ext cx="1788897" cy="1427599"/>
                  <a:chOff x="427146" y="965192"/>
                  <a:chExt cx="1788897" cy="1427599"/>
                </a:xfrm>
              </p:grpSpPr>
              <p:pic>
                <p:nvPicPr>
                  <p:cNvPr id="38" name="Elemento grafico 37">
                    <a:extLst>
                      <a:ext uri="{FF2B5EF4-FFF2-40B4-BE49-F238E27FC236}">
                        <a16:creationId xmlns:a16="http://schemas.microsoft.com/office/drawing/2014/main" id="{69D6B096-767B-0349-B0FC-3380931EC6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26459" y="1866287"/>
                    <a:ext cx="367356" cy="367356"/>
                  </a:xfrm>
                  <a:prstGeom prst="rect">
                    <a:avLst/>
                  </a:prstGeom>
                </p:spPr>
              </p:pic>
              <p:pic>
                <p:nvPicPr>
                  <p:cNvPr id="39" name="Elemento grafico 38">
                    <a:extLst>
                      <a:ext uri="{FF2B5EF4-FFF2-40B4-BE49-F238E27FC236}">
                        <a16:creationId xmlns:a16="http://schemas.microsoft.com/office/drawing/2014/main" id="{2FA03AFA-24B5-274F-978A-FC0DEFEE90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219" y="2025435"/>
                    <a:ext cx="367356" cy="367356"/>
                  </a:xfrm>
                  <a:prstGeom prst="rect">
                    <a:avLst/>
                  </a:prstGeom>
                </p:spPr>
              </p:pic>
              <p:pic>
                <p:nvPicPr>
                  <p:cNvPr id="40" name="Elemento grafico 39">
                    <a:extLst>
                      <a:ext uri="{FF2B5EF4-FFF2-40B4-BE49-F238E27FC236}">
                        <a16:creationId xmlns:a16="http://schemas.microsoft.com/office/drawing/2014/main" id="{10C4FAD7-7504-B644-BAB7-A1FE46FC47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48687" y="1038231"/>
                    <a:ext cx="367356" cy="367356"/>
                  </a:xfrm>
                  <a:prstGeom prst="rect">
                    <a:avLst/>
                  </a:prstGeom>
                </p:spPr>
              </p:pic>
              <p:pic>
                <p:nvPicPr>
                  <p:cNvPr id="41" name="Elemento grafico 40">
                    <a:extLst>
                      <a:ext uri="{FF2B5EF4-FFF2-40B4-BE49-F238E27FC236}">
                        <a16:creationId xmlns:a16="http://schemas.microsoft.com/office/drawing/2014/main" id="{184B3264-1CC8-9A47-9FD2-4CFA3DBAC9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146" y="965192"/>
                    <a:ext cx="373636" cy="373636"/>
                  </a:xfrm>
                  <a:prstGeom prst="rect">
                    <a:avLst/>
                  </a:prstGeom>
                </p:spPr>
              </p:pic>
              <p:cxnSp>
                <p:nvCxnSpPr>
                  <p:cNvPr id="42" name="Connettore 2 41">
                    <a:extLst>
                      <a:ext uri="{FF2B5EF4-FFF2-40B4-BE49-F238E27FC236}">
                        <a16:creationId xmlns:a16="http://schemas.microsoft.com/office/drawing/2014/main" id="{F7793BBC-D245-B241-AA79-53F696B69308}"/>
                      </a:ext>
                    </a:extLst>
                  </p:cNvPr>
                  <p:cNvCxnSpPr/>
                  <p:nvPr/>
                </p:nvCxnSpPr>
                <p:spPr>
                  <a:xfrm>
                    <a:off x="775293" y="1338828"/>
                    <a:ext cx="496171" cy="289972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Connettore 2 42">
                    <a:extLst>
                      <a:ext uri="{FF2B5EF4-FFF2-40B4-BE49-F238E27FC236}">
                        <a16:creationId xmlns:a16="http://schemas.microsoft.com/office/drawing/2014/main" id="{8EF42F08-9250-5E43-B16C-4EC04124B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347664" y="1357070"/>
                    <a:ext cx="443110" cy="26809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nettore 2 43">
                    <a:extLst>
                      <a:ext uri="{FF2B5EF4-FFF2-40B4-BE49-F238E27FC236}">
                        <a16:creationId xmlns:a16="http://schemas.microsoft.com/office/drawing/2014/main" id="{0C0D667C-8C98-0842-85C8-7177F5F099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1575" y="1692240"/>
                    <a:ext cx="251458" cy="31348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Connettore 2 44">
                    <a:extLst>
                      <a:ext uri="{FF2B5EF4-FFF2-40B4-BE49-F238E27FC236}">
                        <a16:creationId xmlns:a16="http://schemas.microsoft.com/office/drawing/2014/main" id="{A36A7843-50CC-CE41-A050-E779D0135C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347664" y="1692240"/>
                    <a:ext cx="443109" cy="221143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" name="Connettore 2 15">
                  <a:extLst>
                    <a:ext uri="{FF2B5EF4-FFF2-40B4-BE49-F238E27FC236}">
                      <a16:creationId xmlns:a16="http://schemas.microsoft.com/office/drawing/2014/main" id="{D8BEBA15-EF71-D042-B502-92F3C7D15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7657" y="1798099"/>
                  <a:ext cx="70199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Gruppo 16">
                  <a:extLst>
                    <a:ext uri="{FF2B5EF4-FFF2-40B4-BE49-F238E27FC236}">
                      <a16:creationId xmlns:a16="http://schemas.microsoft.com/office/drawing/2014/main" id="{8BECB9AE-0253-C04E-A8D4-E617A846A57F}"/>
                    </a:ext>
                  </a:extLst>
                </p:cNvPr>
                <p:cNvGrpSpPr/>
                <p:nvPr/>
              </p:nvGrpSpPr>
              <p:grpSpPr>
                <a:xfrm>
                  <a:off x="1921141" y="2830659"/>
                  <a:ext cx="1672422" cy="1196682"/>
                  <a:chOff x="3226287" y="2119225"/>
                  <a:chExt cx="1672422" cy="1196682"/>
                </a:xfrm>
              </p:grpSpPr>
              <p:pic>
                <p:nvPicPr>
                  <p:cNvPr id="30" name="Elemento grafico 29">
                    <a:extLst>
                      <a:ext uri="{FF2B5EF4-FFF2-40B4-BE49-F238E27FC236}">
                        <a16:creationId xmlns:a16="http://schemas.microsoft.com/office/drawing/2014/main" id="{0092D458-649A-4248-83F2-102505E680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31353" y="2119225"/>
                    <a:ext cx="367356" cy="367356"/>
                  </a:xfrm>
                  <a:prstGeom prst="rect">
                    <a:avLst/>
                  </a:prstGeom>
                </p:spPr>
              </p:pic>
              <p:pic>
                <p:nvPicPr>
                  <p:cNvPr id="31" name="Elemento grafico 30">
                    <a:extLst>
                      <a:ext uri="{FF2B5EF4-FFF2-40B4-BE49-F238E27FC236}">
                        <a16:creationId xmlns:a16="http://schemas.microsoft.com/office/drawing/2014/main" id="{BF6C158C-93DF-0F44-AEE8-B028A5E91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20034" y="2841941"/>
                    <a:ext cx="367356" cy="367356"/>
                  </a:xfrm>
                  <a:prstGeom prst="rect">
                    <a:avLst/>
                  </a:prstGeom>
                </p:spPr>
              </p:pic>
              <p:pic>
                <p:nvPicPr>
                  <p:cNvPr id="32" name="Elemento grafico 31">
                    <a:extLst>
                      <a:ext uri="{FF2B5EF4-FFF2-40B4-BE49-F238E27FC236}">
                        <a16:creationId xmlns:a16="http://schemas.microsoft.com/office/drawing/2014/main" id="{544B8263-7BDF-394E-8802-14787A4919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26287" y="2152381"/>
                    <a:ext cx="367356" cy="367356"/>
                  </a:xfrm>
                  <a:prstGeom prst="rect">
                    <a:avLst/>
                  </a:prstGeom>
                </p:spPr>
              </p:pic>
              <p:pic>
                <p:nvPicPr>
                  <p:cNvPr id="33" name="Elemento grafico 32">
                    <a:extLst>
                      <a:ext uri="{FF2B5EF4-FFF2-40B4-BE49-F238E27FC236}">
                        <a16:creationId xmlns:a16="http://schemas.microsoft.com/office/drawing/2014/main" id="{955DB5D9-242B-9A42-B3A6-000FDF056A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20934" y="2948551"/>
                    <a:ext cx="367356" cy="367356"/>
                  </a:xfrm>
                  <a:prstGeom prst="rect">
                    <a:avLst/>
                  </a:prstGeom>
                </p:spPr>
              </p:pic>
              <p:cxnSp>
                <p:nvCxnSpPr>
                  <p:cNvPr id="34" name="Connettore 2 33">
                    <a:extLst>
                      <a:ext uri="{FF2B5EF4-FFF2-40B4-BE49-F238E27FC236}">
                        <a16:creationId xmlns:a16="http://schemas.microsoft.com/office/drawing/2014/main" id="{FBAE0442-9DEF-9D43-85A2-99A771F9A9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9776" y="2486581"/>
                    <a:ext cx="369690" cy="22012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Connettore 2 34">
                    <a:extLst>
                      <a:ext uri="{FF2B5EF4-FFF2-40B4-BE49-F238E27FC236}">
                        <a16:creationId xmlns:a16="http://schemas.microsoft.com/office/drawing/2014/main" id="{56486B09-514B-F341-9AA8-D0A83E48CF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3644" y="2486581"/>
                    <a:ext cx="431557" cy="22012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ttore 2 35">
                    <a:extLst>
                      <a:ext uri="{FF2B5EF4-FFF2-40B4-BE49-F238E27FC236}">
                        <a16:creationId xmlns:a16="http://schemas.microsoft.com/office/drawing/2014/main" id="{D097E269-512B-FC46-BACB-C9D0AED267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79776" y="2780928"/>
                    <a:ext cx="241158" cy="167623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Connettore 2 36">
                    <a:extLst>
                      <a:ext uri="{FF2B5EF4-FFF2-40B4-BE49-F238E27FC236}">
                        <a16:creationId xmlns:a16="http://schemas.microsoft.com/office/drawing/2014/main" id="{C47C1705-C0DC-284F-921D-332F66D531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06648" y="2780928"/>
                    <a:ext cx="318553" cy="15736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nettore 2 17">
                  <a:extLst>
                    <a:ext uri="{FF2B5EF4-FFF2-40B4-BE49-F238E27FC236}">
                      <a16:creationId xmlns:a16="http://schemas.microsoft.com/office/drawing/2014/main" id="{78E6E7D7-AAAA-3E47-BC26-9CB2C41E62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3960" y="1798099"/>
                  <a:ext cx="46782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ttore 2 18">
                  <a:extLst>
                    <a:ext uri="{FF2B5EF4-FFF2-40B4-BE49-F238E27FC236}">
                      <a16:creationId xmlns:a16="http://schemas.microsoft.com/office/drawing/2014/main" id="{1813F686-720B-B54B-BF64-88842C9B5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83960" y="3429000"/>
                  <a:ext cx="5760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ttangolo con angoli arrotondati 19">
                  <a:extLst>
                    <a:ext uri="{FF2B5EF4-FFF2-40B4-BE49-F238E27FC236}">
                      <a16:creationId xmlns:a16="http://schemas.microsoft.com/office/drawing/2014/main" id="{41A0E4A7-FB63-5E4E-B1DB-3A501D6E164B}"/>
                    </a:ext>
                  </a:extLst>
                </p:cNvPr>
                <p:cNvSpPr/>
                <p:nvPr/>
              </p:nvSpPr>
              <p:spPr>
                <a:xfrm rot="5400000">
                  <a:off x="1093794" y="180473"/>
                  <a:ext cx="1609662" cy="3354190"/>
                </a:xfrm>
                <a:prstGeom prst="roundRect">
                  <a:avLst/>
                </a:prstGeom>
                <a:noFill/>
                <a:ln w="190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cxnSp>
              <p:nvCxnSpPr>
                <p:cNvPr id="21" name="Connettore 2 20">
                  <a:extLst>
                    <a:ext uri="{FF2B5EF4-FFF2-40B4-BE49-F238E27FC236}">
                      <a16:creationId xmlns:a16="http://schemas.microsoft.com/office/drawing/2014/main" id="{E119D7B0-2DB6-2245-931A-E45DA1645D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7428" y="3418136"/>
                  <a:ext cx="5760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po 21">
                  <a:extLst>
                    <a:ext uri="{FF2B5EF4-FFF2-40B4-BE49-F238E27FC236}">
                      <a16:creationId xmlns:a16="http://schemas.microsoft.com/office/drawing/2014/main" id="{18485D25-7B63-E741-99D2-74C78DF5EDA5}"/>
                    </a:ext>
                  </a:extLst>
                </p:cNvPr>
                <p:cNvGrpSpPr/>
                <p:nvPr/>
              </p:nvGrpSpPr>
              <p:grpSpPr>
                <a:xfrm>
                  <a:off x="5817580" y="2793912"/>
                  <a:ext cx="1346895" cy="1369808"/>
                  <a:chOff x="5723492" y="2779268"/>
                  <a:chExt cx="1532143" cy="1538398"/>
                </a:xfrm>
              </p:grpSpPr>
              <p:pic>
                <p:nvPicPr>
                  <p:cNvPr id="26" name="Elemento grafico 25">
                    <a:extLst>
                      <a:ext uri="{FF2B5EF4-FFF2-40B4-BE49-F238E27FC236}">
                        <a16:creationId xmlns:a16="http://schemas.microsoft.com/office/drawing/2014/main" id="{E339A33B-57A8-6140-BFAB-25AD1E254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4123" y="3736154"/>
                    <a:ext cx="581512" cy="581512"/>
                  </a:xfrm>
                  <a:prstGeom prst="rect">
                    <a:avLst/>
                  </a:prstGeom>
                </p:spPr>
              </p:pic>
              <p:pic>
                <p:nvPicPr>
                  <p:cNvPr id="27" name="Elemento grafico 26">
                    <a:extLst>
                      <a:ext uri="{FF2B5EF4-FFF2-40B4-BE49-F238E27FC236}">
                        <a16:creationId xmlns:a16="http://schemas.microsoft.com/office/drawing/2014/main" id="{4F5CD2F8-E8A0-A341-8501-C2855EEA19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23492" y="2779268"/>
                    <a:ext cx="837493" cy="837493"/>
                  </a:xfrm>
                  <a:prstGeom prst="rect">
                    <a:avLst/>
                  </a:prstGeom>
                </p:spPr>
              </p:pic>
              <p:cxnSp>
                <p:nvCxnSpPr>
                  <p:cNvPr id="28" name="Connettore 7 27">
                    <a:extLst>
                      <a:ext uri="{FF2B5EF4-FFF2-40B4-BE49-F238E27FC236}">
                        <a16:creationId xmlns:a16="http://schemas.microsoft.com/office/drawing/2014/main" id="{DF42C890-A037-CB4E-8C19-9CE07FC7E8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02743" y="3020750"/>
                    <a:ext cx="403894" cy="538139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Connettore 7 28">
                    <a:extLst>
                      <a:ext uri="{FF2B5EF4-FFF2-40B4-BE49-F238E27FC236}">
                        <a16:creationId xmlns:a16="http://schemas.microsoft.com/office/drawing/2014/main" id="{E9E1F609-FC71-6742-8DD1-09BF431928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5876296" y="3824799"/>
                    <a:ext cx="531884" cy="410149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" name="Rettangolo con angoli arrotondati 22">
                  <a:extLst>
                    <a:ext uri="{FF2B5EF4-FFF2-40B4-BE49-F238E27FC236}">
                      <a16:creationId xmlns:a16="http://schemas.microsoft.com/office/drawing/2014/main" id="{5D661BF2-6623-734A-87C6-D707E5AD6D79}"/>
                    </a:ext>
                  </a:extLst>
                </p:cNvPr>
                <p:cNvSpPr/>
                <p:nvPr/>
              </p:nvSpPr>
              <p:spPr>
                <a:xfrm rot="5400000">
                  <a:off x="3727948" y="674944"/>
                  <a:ext cx="1609662" cy="5718730"/>
                </a:xfrm>
                <a:prstGeom prst="roundRect">
                  <a:avLst/>
                </a:prstGeom>
                <a:noFill/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cxnSp>
              <p:nvCxnSpPr>
                <p:cNvPr id="24" name="Connettore 2 23">
                  <a:extLst>
                    <a:ext uri="{FF2B5EF4-FFF2-40B4-BE49-F238E27FC236}">
                      <a16:creationId xmlns:a16="http://schemas.microsoft.com/office/drawing/2014/main" id="{23FC0646-4433-1743-9FA0-C0E0F983A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3669" y="2168375"/>
                  <a:ext cx="0" cy="4940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Elemento grafico 24">
                  <a:extLst>
                    <a:ext uri="{FF2B5EF4-FFF2-40B4-BE49-F238E27FC236}">
                      <a16:creationId xmlns:a16="http://schemas.microsoft.com/office/drawing/2014/main" id="{3EAD44BE-E712-554D-B274-C09156562A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58560" y="1424642"/>
                  <a:ext cx="670543" cy="670543"/>
                </a:xfrm>
                <a:prstGeom prst="rect">
                  <a:avLst/>
                </a:prstGeom>
              </p:spPr>
            </p:pic>
          </p:grp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1425C96-73F5-A046-B369-C32E6F5202AC}"/>
                  </a:ext>
                </a:extLst>
              </p:cNvPr>
              <p:cNvSpPr txBox="1"/>
              <p:nvPr/>
            </p:nvSpPr>
            <p:spPr>
              <a:xfrm>
                <a:off x="7608168" y="783224"/>
                <a:ext cx="15177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 err="1"/>
                  <a:t>Projects</a:t>
                </a:r>
                <a:endParaRPr lang="it-IT" sz="2400" dirty="0"/>
              </a:p>
            </p:txBody>
          </p:sp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BE8BF093-05E9-544D-93B3-16359D9A099B}"/>
                  </a:ext>
                </a:extLst>
              </p:cNvPr>
              <p:cNvSpPr/>
              <p:nvPr/>
            </p:nvSpPr>
            <p:spPr>
              <a:xfrm>
                <a:off x="7698334" y="1310257"/>
                <a:ext cx="4272136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dirty="0"/>
                  <a:t>the </a:t>
                </a:r>
                <a:r>
                  <a:rPr lang="it-IT" sz="1400" dirty="0" err="1"/>
                  <a:t>aim</a:t>
                </a:r>
                <a:r>
                  <a:rPr lang="it-IT" sz="1400" dirty="0"/>
                  <a:t> </a:t>
                </a:r>
                <a:r>
                  <a:rPr lang="it-IT" sz="1400" dirty="0" err="1"/>
                  <a:t>is</a:t>
                </a:r>
                <a:r>
                  <a:rPr lang="it-IT" sz="1400" dirty="0"/>
                  <a:t> to </a:t>
                </a:r>
                <a:r>
                  <a:rPr lang="it-IT" sz="1400" dirty="0" err="1"/>
                  <a:t>deliver</a:t>
                </a:r>
                <a:r>
                  <a:rPr lang="it-IT" sz="1400" dirty="0"/>
                  <a:t> some </a:t>
                </a:r>
                <a:r>
                  <a:rPr lang="it-IT" sz="1400" dirty="0" err="1"/>
                  <a:t>piece</a:t>
                </a:r>
                <a:r>
                  <a:rPr lang="it-IT" sz="1400" dirty="0"/>
                  <a:t> of software </a:t>
                </a:r>
                <a:r>
                  <a:rPr lang="it-IT" sz="1400" dirty="0" err="1"/>
                  <a:t>which</a:t>
                </a:r>
                <a:r>
                  <a:rPr lang="it-IT" sz="1400" dirty="0"/>
                  <a:t> </a:t>
                </a:r>
                <a:r>
                  <a:rPr lang="it-IT" sz="1400" dirty="0" err="1"/>
                  <a:t>is</a:t>
                </a:r>
                <a:r>
                  <a:rPr lang="it-IT" sz="1400" dirty="0"/>
                  <a:t> </a:t>
                </a:r>
                <a:r>
                  <a:rPr lang="it-IT" sz="1400" dirty="0" err="1"/>
                  <a:t>then</a:t>
                </a:r>
                <a:r>
                  <a:rPr lang="it-IT" sz="1400" dirty="0"/>
                  <a:t> </a:t>
                </a:r>
                <a:r>
                  <a:rPr lang="it-IT" sz="1400" dirty="0" err="1"/>
                  <a:t>considered</a:t>
                </a:r>
                <a:r>
                  <a:rPr lang="it-IT" sz="1400" dirty="0"/>
                  <a:t> to be </a:t>
                </a:r>
                <a:r>
                  <a:rPr lang="it-IT" sz="1400" dirty="0" err="1"/>
                  <a:t>completed</a:t>
                </a:r>
                <a:endParaRPr lang="it-IT" sz="1400" dirty="0"/>
              </a:p>
              <a:p>
                <a:endParaRPr lang="it-IT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dirty="0"/>
                  <a:t>On </a:t>
                </a:r>
                <a:r>
                  <a:rPr lang="it-IT" sz="1400" dirty="0" err="1"/>
                  <a:t>completion</a:t>
                </a:r>
                <a:r>
                  <a:rPr lang="it-IT" sz="1400" dirty="0"/>
                  <a:t> the software </a:t>
                </a:r>
                <a:r>
                  <a:rPr lang="it-IT" sz="1400" dirty="0" err="1"/>
                  <a:t>is</a:t>
                </a:r>
                <a:r>
                  <a:rPr lang="it-IT" sz="1400" dirty="0"/>
                  <a:t> </a:t>
                </a:r>
                <a:r>
                  <a:rPr lang="it-IT" sz="1400" dirty="0" err="1"/>
                  <a:t>handed</a:t>
                </a:r>
                <a:r>
                  <a:rPr lang="it-IT" sz="1400" dirty="0"/>
                  <a:t> over to a </a:t>
                </a:r>
                <a:r>
                  <a:rPr lang="it-IT" sz="1400" dirty="0" err="1"/>
                  <a:t>maintenance</a:t>
                </a:r>
                <a:r>
                  <a:rPr lang="it-IT" sz="1400" dirty="0"/>
                  <a:t> </a:t>
                </a:r>
                <a:r>
                  <a:rPr lang="it-IT" sz="1400" dirty="0" err="1"/>
                  <a:t>organization</a:t>
                </a:r>
                <a:r>
                  <a:rPr lang="it-IT" sz="1400" dirty="0"/>
                  <a:t> and the </a:t>
                </a:r>
                <a:r>
                  <a:rPr lang="it-IT" sz="1400" dirty="0" err="1"/>
                  <a:t>project</a:t>
                </a:r>
                <a:r>
                  <a:rPr lang="it-IT" sz="1400" dirty="0"/>
                  <a:t> team </a:t>
                </a:r>
                <a:r>
                  <a:rPr lang="it-IT" sz="1400" dirty="0" err="1"/>
                  <a:t>that</a:t>
                </a:r>
                <a:r>
                  <a:rPr lang="it-IT" sz="1400" dirty="0"/>
                  <a:t> </a:t>
                </a:r>
                <a:r>
                  <a:rPr lang="it-IT" sz="1400" dirty="0" err="1"/>
                  <a:t>built</a:t>
                </a:r>
                <a:r>
                  <a:rPr lang="it-IT" sz="1400" dirty="0"/>
                  <a:t> </a:t>
                </a:r>
                <a:r>
                  <a:rPr lang="it-IT" sz="1400" dirty="0" err="1"/>
                  <a:t>it</a:t>
                </a:r>
                <a:r>
                  <a:rPr lang="it-IT" sz="1400" dirty="0"/>
                  <a:t> </a:t>
                </a:r>
                <a:r>
                  <a:rPr lang="it-IT" sz="1400" dirty="0" err="1"/>
                  <a:t>is</a:t>
                </a:r>
                <a:r>
                  <a:rPr lang="it-IT" sz="1400" dirty="0"/>
                  <a:t> </a:t>
                </a:r>
                <a:r>
                  <a:rPr lang="it-IT" sz="1400" dirty="0" err="1"/>
                  <a:t>disbanded</a:t>
                </a:r>
                <a:endParaRPr lang="it-IT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400" dirty="0"/>
              </a:p>
              <a:p>
                <a:r>
                  <a:rPr lang="it-IT" sz="1400" dirty="0" err="1"/>
                  <a:t>Microservice</a:t>
                </a:r>
                <a:r>
                  <a:rPr lang="it-IT" sz="1400" dirty="0"/>
                  <a:t> </a:t>
                </a:r>
                <a:r>
                  <a:rPr lang="it-IT" sz="1400" dirty="0" err="1"/>
                  <a:t>tend</a:t>
                </a:r>
                <a:r>
                  <a:rPr lang="it-IT" sz="1400" dirty="0"/>
                  <a:t> to </a:t>
                </a:r>
                <a:r>
                  <a:rPr lang="it-IT" sz="1400" dirty="0" err="1"/>
                  <a:t>avoid</a:t>
                </a:r>
                <a:r>
                  <a:rPr lang="it-IT" sz="1400" dirty="0"/>
                  <a:t> </a:t>
                </a:r>
                <a:r>
                  <a:rPr lang="it-IT" sz="1400" dirty="0" err="1"/>
                  <a:t>this</a:t>
                </a:r>
                <a:r>
                  <a:rPr lang="it-IT" sz="1400" dirty="0"/>
                  <a:t> model !</a:t>
                </a:r>
              </a:p>
            </p:txBody>
          </p:sp>
        </p:grp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49DDCD29-6F71-A64A-B886-DA08582F8DC2}"/>
                </a:ext>
              </a:extLst>
            </p:cNvPr>
            <p:cNvSpPr/>
            <p:nvPr/>
          </p:nvSpPr>
          <p:spPr>
            <a:xfrm rot="5400000">
              <a:off x="9312431" y="1156396"/>
              <a:ext cx="331344" cy="3606186"/>
            </a:xfrm>
            <a:prstGeom prst="round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6814C792-9507-CE42-9010-A30A58785446}"/>
              </a:ext>
            </a:extLst>
          </p:cNvPr>
          <p:cNvGrpSpPr/>
          <p:nvPr/>
        </p:nvGrpSpPr>
        <p:grpSpPr>
          <a:xfrm>
            <a:off x="254767" y="4471257"/>
            <a:ext cx="11715703" cy="2062102"/>
            <a:chOff x="254767" y="4471257"/>
            <a:chExt cx="11715703" cy="2062102"/>
          </a:xfrm>
        </p:grpSpPr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1237E462-61C4-5345-9AA9-0020CC51D19A}"/>
                </a:ext>
              </a:extLst>
            </p:cNvPr>
            <p:cNvGrpSpPr/>
            <p:nvPr/>
          </p:nvGrpSpPr>
          <p:grpSpPr>
            <a:xfrm>
              <a:off x="10623575" y="4862839"/>
              <a:ext cx="1346895" cy="1369808"/>
              <a:chOff x="5723492" y="2779268"/>
              <a:chExt cx="1532143" cy="1538398"/>
            </a:xfrm>
          </p:grpSpPr>
          <p:pic>
            <p:nvPicPr>
              <p:cNvPr id="62" name="Elemento grafico 61">
                <a:extLst>
                  <a:ext uri="{FF2B5EF4-FFF2-40B4-BE49-F238E27FC236}">
                    <a16:creationId xmlns:a16="http://schemas.microsoft.com/office/drawing/2014/main" id="{21BD0C24-A523-F040-837B-4FC740495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674123" y="3736154"/>
                <a:ext cx="581512" cy="581512"/>
              </a:xfrm>
              <a:prstGeom prst="rect">
                <a:avLst/>
              </a:prstGeom>
            </p:spPr>
          </p:pic>
          <p:pic>
            <p:nvPicPr>
              <p:cNvPr id="63" name="Elemento grafico 62">
                <a:extLst>
                  <a:ext uri="{FF2B5EF4-FFF2-40B4-BE49-F238E27FC236}">
                    <a16:creationId xmlns:a16="http://schemas.microsoft.com/office/drawing/2014/main" id="{BD07043E-F98F-0B42-A6E0-770FB43B6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723492" y="2779268"/>
                <a:ext cx="837493" cy="837493"/>
              </a:xfrm>
              <a:prstGeom prst="rect">
                <a:avLst/>
              </a:prstGeom>
            </p:spPr>
          </p:pic>
          <p:cxnSp>
            <p:nvCxnSpPr>
              <p:cNvPr id="64" name="Connettore 7 63">
                <a:extLst>
                  <a:ext uri="{FF2B5EF4-FFF2-40B4-BE49-F238E27FC236}">
                    <a16:creationId xmlns:a16="http://schemas.microsoft.com/office/drawing/2014/main" id="{3AD3C9C8-F10E-0045-947D-720BB63F7F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2743" y="3020750"/>
                <a:ext cx="403894" cy="53813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ttore 7 64">
                <a:extLst>
                  <a:ext uri="{FF2B5EF4-FFF2-40B4-BE49-F238E27FC236}">
                    <a16:creationId xmlns:a16="http://schemas.microsoft.com/office/drawing/2014/main" id="{4F48047A-7611-444F-A9C4-E9E162C85B3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876296" y="3824799"/>
                <a:ext cx="531884" cy="410149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Elemento grafico 47">
              <a:extLst>
                <a:ext uri="{FF2B5EF4-FFF2-40B4-BE49-F238E27FC236}">
                  <a16:creationId xmlns:a16="http://schemas.microsoft.com/office/drawing/2014/main" id="{C7A702F0-A10D-604F-8C1F-9B39C3C6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85894" y="5097069"/>
              <a:ext cx="670546" cy="670546"/>
            </a:xfrm>
            <a:prstGeom prst="rect">
              <a:avLst/>
            </a:prstGeom>
          </p:spPr>
        </p:pic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77CA7BDB-C0FD-9A4C-A8B2-C9D380AEAF22}"/>
                </a:ext>
              </a:extLst>
            </p:cNvPr>
            <p:cNvGrpSpPr/>
            <p:nvPr/>
          </p:nvGrpSpPr>
          <p:grpSpPr>
            <a:xfrm>
              <a:off x="7054219" y="4748257"/>
              <a:ext cx="1788897" cy="1427599"/>
              <a:chOff x="427146" y="965192"/>
              <a:chExt cx="1788897" cy="1427599"/>
            </a:xfrm>
          </p:grpSpPr>
          <p:pic>
            <p:nvPicPr>
              <p:cNvPr id="54" name="Elemento grafico 53">
                <a:extLst>
                  <a:ext uri="{FF2B5EF4-FFF2-40B4-BE49-F238E27FC236}">
                    <a16:creationId xmlns:a16="http://schemas.microsoft.com/office/drawing/2014/main" id="{86466891-A2E4-E542-9450-30A268C14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26459" y="1866287"/>
                <a:ext cx="367356" cy="367356"/>
              </a:xfrm>
              <a:prstGeom prst="rect">
                <a:avLst/>
              </a:prstGeom>
            </p:spPr>
          </p:pic>
          <p:pic>
            <p:nvPicPr>
              <p:cNvPr id="55" name="Elemento grafico 54">
                <a:extLst>
                  <a:ext uri="{FF2B5EF4-FFF2-40B4-BE49-F238E27FC236}">
                    <a16:creationId xmlns:a16="http://schemas.microsoft.com/office/drawing/2014/main" id="{71642BFB-1BA4-B94E-BE34-0B7ED1285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4219" y="2025435"/>
                <a:ext cx="367356" cy="367356"/>
              </a:xfrm>
              <a:prstGeom prst="rect">
                <a:avLst/>
              </a:prstGeom>
            </p:spPr>
          </p:pic>
          <p:pic>
            <p:nvPicPr>
              <p:cNvPr id="56" name="Elemento grafico 55">
                <a:extLst>
                  <a:ext uri="{FF2B5EF4-FFF2-40B4-BE49-F238E27FC236}">
                    <a16:creationId xmlns:a16="http://schemas.microsoft.com/office/drawing/2014/main" id="{95E51ADB-1572-7047-A0F5-C8721F3C6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848687" y="1038231"/>
                <a:ext cx="367356" cy="367356"/>
              </a:xfrm>
              <a:prstGeom prst="rect">
                <a:avLst/>
              </a:prstGeom>
            </p:spPr>
          </p:pic>
          <p:pic>
            <p:nvPicPr>
              <p:cNvPr id="57" name="Elemento grafico 56">
                <a:extLst>
                  <a:ext uri="{FF2B5EF4-FFF2-40B4-BE49-F238E27FC236}">
                    <a16:creationId xmlns:a16="http://schemas.microsoft.com/office/drawing/2014/main" id="{3E981CE5-0C65-ED46-B82F-8059BEB76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7146" y="965192"/>
                <a:ext cx="373636" cy="373636"/>
              </a:xfrm>
              <a:prstGeom prst="rect">
                <a:avLst/>
              </a:prstGeom>
            </p:spPr>
          </p:pic>
          <p:cxnSp>
            <p:nvCxnSpPr>
              <p:cNvPr id="58" name="Connettore 2 57">
                <a:extLst>
                  <a:ext uri="{FF2B5EF4-FFF2-40B4-BE49-F238E27FC236}">
                    <a16:creationId xmlns:a16="http://schemas.microsoft.com/office/drawing/2014/main" id="{E460D5E1-B2CA-8C42-9A76-B4AD555B6952}"/>
                  </a:ext>
                </a:extLst>
              </p:cNvPr>
              <p:cNvCxnSpPr/>
              <p:nvPr/>
            </p:nvCxnSpPr>
            <p:spPr>
              <a:xfrm>
                <a:off x="775293" y="1338828"/>
                <a:ext cx="496171" cy="2899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2 58">
                <a:extLst>
                  <a:ext uri="{FF2B5EF4-FFF2-40B4-BE49-F238E27FC236}">
                    <a16:creationId xmlns:a16="http://schemas.microsoft.com/office/drawing/2014/main" id="{99D5E58E-CE64-C44B-9FB9-387F7AE8B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7664" y="1357070"/>
                <a:ext cx="443110" cy="2680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2 59">
                <a:extLst>
                  <a:ext uri="{FF2B5EF4-FFF2-40B4-BE49-F238E27FC236}">
                    <a16:creationId xmlns:a16="http://schemas.microsoft.com/office/drawing/2014/main" id="{A0E55BFA-ECE9-E942-BD0A-01B80E1C44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1575" y="1692240"/>
                <a:ext cx="251458" cy="3134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ttore 2 60">
                <a:extLst>
                  <a:ext uri="{FF2B5EF4-FFF2-40B4-BE49-F238E27FC236}">
                    <a16:creationId xmlns:a16="http://schemas.microsoft.com/office/drawing/2014/main" id="{F8D0F30C-3B04-9A4D-862F-E2A23E51E8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47664" y="1692240"/>
                <a:ext cx="443109" cy="2211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Connettore 2 49">
              <a:extLst>
                <a:ext uri="{FF2B5EF4-FFF2-40B4-BE49-F238E27FC236}">
                  <a16:creationId xmlns:a16="http://schemas.microsoft.com/office/drawing/2014/main" id="{5780BE71-9555-F24B-9B91-BF188B4CA62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6440" y="5474092"/>
              <a:ext cx="4678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7E06DE40-C6C2-5C42-B5B4-3E8EDAFDDAF7}"/>
                </a:ext>
              </a:extLst>
            </p:cNvPr>
            <p:cNvCxnSpPr>
              <a:cxnSpLocks/>
            </p:cNvCxnSpPr>
            <p:nvPr/>
          </p:nvCxnSpPr>
          <p:spPr>
            <a:xfrm>
              <a:off x="8976320" y="5462057"/>
              <a:ext cx="4678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A01371A0-8D26-524C-9DF9-01F925376F0C}"/>
                </a:ext>
              </a:extLst>
            </p:cNvPr>
            <p:cNvSpPr txBox="1"/>
            <p:nvPr/>
          </p:nvSpPr>
          <p:spPr>
            <a:xfrm>
              <a:off x="254767" y="4471257"/>
              <a:ext cx="1517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 err="1"/>
                <a:t>Products</a:t>
              </a:r>
              <a:endParaRPr lang="it-IT" sz="2400" dirty="0"/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73F95CD2-6F2C-AE43-969B-94118426E24A}"/>
                </a:ext>
              </a:extLst>
            </p:cNvPr>
            <p:cNvSpPr txBox="1"/>
            <p:nvPr/>
          </p:nvSpPr>
          <p:spPr>
            <a:xfrm>
              <a:off x="352513" y="4932921"/>
              <a:ext cx="660239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/>
                <a:t>Amazon's</a:t>
              </a:r>
              <a:r>
                <a:rPr lang="it-IT" sz="1400" dirty="0"/>
                <a:t> </a:t>
              </a:r>
              <a:r>
                <a:rPr lang="it-IT" sz="1400" dirty="0" err="1"/>
                <a:t>notion</a:t>
              </a:r>
              <a:r>
                <a:rPr lang="it-IT" sz="1400" dirty="0"/>
                <a:t> "</a:t>
              </a:r>
              <a:r>
                <a:rPr lang="it-IT" sz="1400" dirty="0" err="1"/>
                <a:t>you</a:t>
              </a:r>
              <a:r>
                <a:rPr lang="it-IT" sz="1400" dirty="0"/>
                <a:t> </a:t>
              </a:r>
              <a:r>
                <a:rPr lang="it-IT" sz="1400" dirty="0" err="1"/>
                <a:t>build</a:t>
              </a:r>
              <a:r>
                <a:rPr lang="it-IT" sz="1400" dirty="0"/>
                <a:t>, </a:t>
              </a:r>
              <a:r>
                <a:rPr lang="it-IT" sz="1400" dirty="0" err="1"/>
                <a:t>you</a:t>
              </a:r>
              <a:r>
                <a:rPr lang="it-IT" sz="1400" dirty="0"/>
                <a:t> </a:t>
              </a:r>
              <a:r>
                <a:rPr lang="it-IT" sz="1400" dirty="0" err="1"/>
                <a:t>run</a:t>
              </a:r>
              <a:r>
                <a:rPr lang="it-IT" sz="1400" dirty="0"/>
                <a:t> </a:t>
              </a:r>
              <a:r>
                <a:rPr lang="it-IT" sz="1400" dirty="0" err="1"/>
                <a:t>it</a:t>
              </a:r>
              <a:r>
                <a:rPr lang="it-IT" sz="1400" dirty="0"/>
                <a:t>" - </a:t>
              </a:r>
              <a:r>
                <a:rPr lang="it-IT" sz="1400" dirty="0" err="1"/>
                <a:t>development</a:t>
              </a:r>
              <a:r>
                <a:rPr lang="it-IT" sz="1400" dirty="0"/>
                <a:t> team </a:t>
              </a:r>
              <a:r>
                <a:rPr lang="it-IT" sz="1400" dirty="0" err="1"/>
                <a:t>takes</a:t>
              </a:r>
              <a:r>
                <a:rPr lang="it-IT" sz="1400" dirty="0"/>
                <a:t> full </a:t>
              </a:r>
              <a:r>
                <a:rPr lang="it-IT" sz="1400" dirty="0" err="1"/>
                <a:t>responsibility</a:t>
              </a:r>
              <a:r>
                <a:rPr lang="it-IT" sz="1400" dirty="0"/>
                <a:t> for the software in production.</a:t>
              </a:r>
            </a:p>
            <a:p>
              <a:endParaRPr lang="it-IT" sz="1400" dirty="0"/>
            </a:p>
            <a:p>
              <a:r>
                <a:rPr lang="it-IT" sz="1400" dirty="0" err="1"/>
                <a:t>Brings</a:t>
              </a:r>
              <a:r>
                <a:rPr lang="it-IT" sz="1400" dirty="0"/>
                <a:t> </a:t>
              </a:r>
              <a:r>
                <a:rPr lang="it-IT" sz="1400" dirty="0" err="1"/>
                <a:t>developers</a:t>
              </a:r>
              <a:r>
                <a:rPr lang="it-IT" sz="1400" dirty="0"/>
                <a:t> </a:t>
              </a:r>
              <a:r>
                <a:rPr lang="it-IT" sz="1400" dirty="0" err="1"/>
                <a:t>into</a:t>
              </a:r>
              <a:r>
                <a:rPr lang="it-IT" sz="1400" dirty="0"/>
                <a:t> </a:t>
              </a:r>
              <a:r>
                <a:rPr lang="it-IT" sz="1400" dirty="0" err="1"/>
                <a:t>day</a:t>
              </a:r>
              <a:r>
                <a:rPr lang="it-IT" sz="1400" dirty="0"/>
                <a:t>-to-</a:t>
              </a:r>
              <a:r>
                <a:rPr lang="it-IT" sz="1400" dirty="0" err="1"/>
                <a:t>day</a:t>
              </a:r>
              <a:r>
                <a:rPr lang="it-IT" sz="1400" dirty="0"/>
                <a:t> </a:t>
              </a:r>
              <a:r>
                <a:rPr lang="it-IT" sz="1400" dirty="0" err="1"/>
                <a:t>contact</a:t>
              </a:r>
              <a:r>
                <a:rPr lang="it-IT" sz="1400" dirty="0"/>
                <a:t> with </a:t>
              </a:r>
              <a:r>
                <a:rPr lang="it-IT" sz="1400" dirty="0" err="1"/>
                <a:t>how</a:t>
              </a:r>
              <a:r>
                <a:rPr lang="it-IT" sz="1400" dirty="0"/>
                <a:t> </a:t>
              </a:r>
              <a:r>
                <a:rPr lang="it-IT" sz="1400" dirty="0" err="1"/>
                <a:t>their</a:t>
              </a:r>
              <a:r>
                <a:rPr lang="it-IT" sz="1400" dirty="0"/>
                <a:t> software </a:t>
              </a:r>
              <a:r>
                <a:rPr lang="it-IT" sz="1400" dirty="0" err="1"/>
                <a:t>behaves</a:t>
              </a:r>
              <a:r>
                <a:rPr lang="it-IT" sz="1400" dirty="0"/>
                <a:t> in production and </a:t>
              </a:r>
              <a:r>
                <a:rPr lang="it-IT" sz="1400" dirty="0" err="1"/>
                <a:t>increases</a:t>
              </a:r>
              <a:r>
                <a:rPr lang="it-IT" sz="1400" dirty="0"/>
                <a:t> </a:t>
              </a:r>
              <a:r>
                <a:rPr lang="it-IT" sz="1400" dirty="0" err="1"/>
                <a:t>contact</a:t>
              </a:r>
              <a:r>
                <a:rPr lang="it-IT" sz="1400" dirty="0"/>
                <a:t> with </a:t>
              </a:r>
              <a:r>
                <a:rPr lang="it-IT" sz="1400" dirty="0" err="1"/>
                <a:t>their</a:t>
              </a:r>
              <a:r>
                <a:rPr lang="it-IT" sz="1400" dirty="0"/>
                <a:t> </a:t>
              </a:r>
              <a:r>
                <a:rPr lang="it-IT" sz="1400" dirty="0" err="1"/>
                <a:t>users</a:t>
              </a:r>
              <a:r>
                <a:rPr lang="it-IT" sz="1400" dirty="0"/>
                <a:t>.</a:t>
              </a:r>
            </a:p>
            <a:p>
              <a:endParaRPr lang="it-IT" sz="1400" dirty="0"/>
            </a:p>
            <a:p>
              <a:r>
                <a:rPr lang="it-IT" sz="1400" dirty="0" err="1"/>
                <a:t>They</a:t>
              </a:r>
              <a:r>
                <a:rPr lang="it-IT" sz="1400" dirty="0"/>
                <a:t> </a:t>
              </a:r>
              <a:r>
                <a:rPr lang="it-IT" sz="1400" dirty="0" err="1"/>
                <a:t>have</a:t>
              </a:r>
              <a:r>
                <a:rPr lang="it-IT" sz="1400" dirty="0"/>
                <a:t> to take on </a:t>
              </a:r>
              <a:r>
                <a:rPr lang="it-IT" sz="1400" dirty="0" err="1"/>
                <a:t>at</a:t>
              </a:r>
              <a:r>
                <a:rPr lang="it-IT" sz="1400" dirty="0"/>
                <a:t> </a:t>
              </a:r>
              <a:r>
                <a:rPr lang="it-IT" sz="1400" dirty="0" err="1"/>
                <a:t>least</a:t>
              </a:r>
              <a:r>
                <a:rPr lang="it-IT" sz="1400" dirty="0"/>
                <a:t> some of the </a:t>
              </a:r>
              <a:r>
                <a:rPr lang="it-IT" sz="1400" dirty="0" err="1"/>
                <a:t>support</a:t>
              </a:r>
              <a:r>
                <a:rPr lang="it-IT" sz="1400" dirty="0"/>
                <a:t> </a:t>
              </a:r>
              <a:r>
                <a:rPr lang="it-IT" sz="1400" dirty="0" err="1"/>
                <a:t>burden</a:t>
              </a:r>
              <a:r>
                <a:rPr lang="it-IT" sz="1400" dirty="0"/>
                <a:t>.</a:t>
              </a:r>
            </a:p>
          </p:txBody>
        </p:sp>
      </p:grp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7F5B0C74-B8C8-9B4B-8476-408B28A3A195}"/>
              </a:ext>
            </a:extLst>
          </p:cNvPr>
          <p:cNvSpPr txBox="1"/>
          <p:nvPr/>
        </p:nvSpPr>
        <p:spPr>
          <a:xfrm>
            <a:off x="2681502" y="1073253"/>
            <a:ext cx="768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Project A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D96DB5B-3BA2-5240-80D8-75BAF0280785}"/>
              </a:ext>
            </a:extLst>
          </p:cNvPr>
          <p:cNvSpPr txBox="1"/>
          <p:nvPr/>
        </p:nvSpPr>
        <p:spPr>
          <a:xfrm>
            <a:off x="1732837" y="4000949"/>
            <a:ext cx="768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Project B</a:t>
            </a:r>
          </a:p>
        </p:txBody>
      </p:sp>
    </p:spTree>
    <p:extLst>
      <p:ext uri="{BB962C8B-B14F-4D97-AF65-F5344CB8AC3E}">
        <p14:creationId xmlns:p14="http://schemas.microsoft.com/office/powerpoint/2010/main" val="368903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8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EA321EE3-F840-9A4D-A15D-9CEEA5120965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it-IT" cap="all" dirty="0">
                <a:solidFill>
                  <a:schemeClr val="accent5"/>
                </a:solidFill>
                <a:latin typeface="+mn-lt"/>
              </a:rPr>
              <a:t>Smart </a:t>
            </a:r>
            <a:r>
              <a:rPr lang="it-IT" cap="all" dirty="0" err="1">
                <a:solidFill>
                  <a:schemeClr val="accent5"/>
                </a:solidFill>
                <a:latin typeface="+mn-lt"/>
              </a:rPr>
              <a:t>endpoints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 and </a:t>
            </a:r>
            <a:r>
              <a:rPr lang="it-IT" cap="all" dirty="0" err="1">
                <a:solidFill>
                  <a:schemeClr val="accent5"/>
                </a:solidFill>
                <a:latin typeface="+mn-lt"/>
              </a:rPr>
              <a:t>dumb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it-IT" cap="all" dirty="0" err="1">
                <a:solidFill>
                  <a:schemeClr val="accent5"/>
                </a:solidFill>
                <a:latin typeface="+mn-lt"/>
              </a:rPr>
              <a:t>pipes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749294-1111-014D-BA42-F44940B89706}"/>
              </a:ext>
            </a:extLst>
          </p:cNvPr>
          <p:cNvSpPr txBox="1"/>
          <p:nvPr/>
        </p:nvSpPr>
        <p:spPr>
          <a:xfrm>
            <a:off x="291471" y="1181556"/>
            <a:ext cx="386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"</a:t>
            </a:r>
            <a:r>
              <a:rPr lang="it-IT" dirty="0" err="1"/>
              <a:t>smart</a:t>
            </a:r>
            <a:r>
              <a:rPr lang="it-IT" dirty="0"/>
              <a:t> pipe"?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D024DD9-5A69-5646-89F3-1C9B876538E0}"/>
              </a:ext>
            </a:extLst>
          </p:cNvPr>
          <p:cNvSpPr/>
          <p:nvPr/>
        </p:nvSpPr>
        <p:spPr>
          <a:xfrm>
            <a:off x="291471" y="3635346"/>
            <a:ext cx="6938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i="1" dirty="0"/>
              <a:t>http://</a:t>
            </a:r>
            <a:r>
              <a:rPr lang="it-IT" sz="1400" i="1" dirty="0" err="1"/>
              <a:t>api.example.com</a:t>
            </a:r>
            <a:r>
              <a:rPr lang="it-IT" sz="1400" i="1" dirty="0"/>
              <a:t>/</a:t>
            </a:r>
            <a:r>
              <a:rPr lang="it-IT" sz="1400" i="1" dirty="0" err="1"/>
              <a:t>device</a:t>
            </a:r>
            <a:r>
              <a:rPr lang="it-IT" sz="1400" i="1" dirty="0"/>
              <a:t>/</a:t>
            </a:r>
            <a:r>
              <a:rPr lang="it-IT" sz="1400" i="1" dirty="0" err="1"/>
              <a:t>managed?region</a:t>
            </a:r>
            <a:r>
              <a:rPr lang="it-IT" sz="1400" i="1" dirty="0"/>
              <a:t>=</a:t>
            </a:r>
            <a:r>
              <a:rPr lang="it-IT" sz="1400" i="1" dirty="0" err="1"/>
              <a:t>IT&amp;sort</a:t>
            </a:r>
            <a:r>
              <a:rPr lang="it-IT" sz="1400" i="1" dirty="0"/>
              <a:t>=</a:t>
            </a:r>
            <a:r>
              <a:rPr lang="it-IT" sz="1400" i="1" dirty="0" err="1"/>
              <a:t>installation</a:t>
            </a:r>
            <a:r>
              <a:rPr lang="it-IT" sz="1400" i="1" dirty="0"/>
              <a:t>-date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BC00DB-55BA-374C-A2F6-A4519DA1B9AF}"/>
              </a:ext>
            </a:extLst>
          </p:cNvPr>
          <p:cNvSpPr txBox="1"/>
          <p:nvPr/>
        </p:nvSpPr>
        <p:spPr>
          <a:xfrm>
            <a:off x="4151784" y="1181555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Enterprise Service Bus (ESB)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FFB71BF-95F5-8944-B9DB-0AA81E9D5245}"/>
              </a:ext>
            </a:extLst>
          </p:cNvPr>
          <p:cNvSpPr txBox="1"/>
          <p:nvPr/>
        </p:nvSpPr>
        <p:spPr>
          <a:xfrm>
            <a:off x="407368" y="1661851"/>
            <a:ext cx="9073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ESB </a:t>
            </a:r>
            <a:r>
              <a:rPr lang="it-IT" dirty="0" err="1"/>
              <a:t>products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include: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sophisticated </a:t>
            </a:r>
            <a:r>
              <a:rPr lang="it-IT" dirty="0" err="1"/>
              <a:t>facilities</a:t>
            </a:r>
            <a:r>
              <a:rPr lang="it-IT" dirty="0"/>
              <a:t> for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routing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choreography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transformation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business </a:t>
            </a:r>
            <a:r>
              <a:rPr lang="it-IT" dirty="0" err="1"/>
              <a:t>rules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14A3AB-D3B3-B34B-8382-D2FFF62665D4}"/>
              </a:ext>
            </a:extLst>
          </p:cNvPr>
          <p:cNvSpPr txBox="1"/>
          <p:nvPr/>
        </p:nvSpPr>
        <p:spPr>
          <a:xfrm>
            <a:off x="291471" y="3250141"/>
            <a:ext cx="443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"</a:t>
            </a:r>
            <a:r>
              <a:rPr lang="it-IT" dirty="0" err="1"/>
              <a:t>smart</a:t>
            </a:r>
            <a:r>
              <a:rPr lang="it-IT" dirty="0"/>
              <a:t> </a:t>
            </a:r>
            <a:r>
              <a:rPr lang="it-IT" dirty="0" err="1"/>
              <a:t>endpoints</a:t>
            </a:r>
            <a:r>
              <a:rPr lang="it-IT" dirty="0"/>
              <a:t>"?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4AEF8CC-8EA8-074D-9948-50C0254CD8C1}"/>
              </a:ext>
            </a:extLst>
          </p:cNvPr>
          <p:cNvSpPr txBox="1"/>
          <p:nvPr/>
        </p:nvSpPr>
        <p:spPr>
          <a:xfrm>
            <a:off x="4757440" y="3244334"/>
            <a:ext cx="467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Representational</a:t>
            </a:r>
            <a:r>
              <a:rPr lang="it-IT" dirty="0"/>
              <a:t> state transfer (REST)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6030816E-4AEC-284F-9784-0228E968B535}"/>
              </a:ext>
            </a:extLst>
          </p:cNvPr>
          <p:cNvGrpSpPr/>
          <p:nvPr/>
        </p:nvGrpSpPr>
        <p:grpSpPr>
          <a:xfrm>
            <a:off x="407368" y="4088062"/>
            <a:ext cx="11222646" cy="2184188"/>
            <a:chOff x="407368" y="4088062"/>
            <a:chExt cx="11222646" cy="2184188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7CFF9092-3866-9943-B648-6412D823658E}"/>
                </a:ext>
              </a:extLst>
            </p:cNvPr>
            <p:cNvSpPr txBox="1"/>
            <p:nvPr/>
          </p:nvSpPr>
          <p:spPr>
            <a:xfrm>
              <a:off x="407368" y="4109833"/>
              <a:ext cx="1053961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Microservices</a:t>
              </a:r>
              <a:r>
                <a:rPr lang="it-IT" dirty="0"/>
                <a:t> </a:t>
              </a:r>
              <a:r>
                <a:rPr lang="it-IT" dirty="0" err="1"/>
                <a:t>aim</a:t>
              </a:r>
              <a:r>
                <a:rPr lang="it-IT" dirty="0"/>
                <a:t> to be </a:t>
              </a:r>
              <a:r>
                <a:rPr lang="it-IT" dirty="0" err="1"/>
                <a:t>as</a:t>
              </a:r>
              <a:r>
                <a:rPr lang="it-IT" dirty="0"/>
                <a:t> </a:t>
              </a:r>
              <a:r>
                <a:rPr lang="it-IT" dirty="0" err="1"/>
                <a:t>decoupled</a:t>
              </a:r>
              <a:r>
                <a:rPr lang="it-IT" dirty="0"/>
                <a:t> and </a:t>
              </a:r>
              <a:r>
                <a:rPr lang="it-IT" dirty="0" err="1"/>
                <a:t>as</a:t>
              </a:r>
              <a:r>
                <a:rPr lang="it-IT" dirty="0"/>
                <a:t> </a:t>
              </a:r>
              <a:r>
                <a:rPr lang="it-IT" dirty="0" err="1"/>
                <a:t>cohesive</a:t>
              </a:r>
              <a:r>
                <a:rPr lang="it-IT" dirty="0"/>
                <a:t> </a:t>
              </a:r>
              <a:r>
                <a:rPr lang="it-IT" dirty="0" err="1"/>
                <a:t>as</a:t>
              </a:r>
              <a:r>
                <a:rPr lang="it-IT" dirty="0"/>
                <a:t> </a:t>
              </a:r>
              <a:r>
                <a:rPr lang="it-IT" dirty="0" err="1"/>
                <a:t>possible</a:t>
              </a:r>
              <a:r>
                <a:rPr lang="it-IT" dirty="0"/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own</a:t>
              </a:r>
              <a:r>
                <a:rPr lang="it-IT" dirty="0"/>
                <a:t> </a:t>
              </a:r>
              <a:r>
                <a:rPr lang="it-IT" dirty="0" err="1"/>
                <a:t>their</a:t>
              </a:r>
              <a:r>
                <a:rPr lang="it-IT" dirty="0"/>
                <a:t> </a:t>
              </a:r>
              <a:r>
                <a:rPr lang="it-IT" dirty="0" err="1"/>
                <a:t>own</a:t>
              </a:r>
              <a:r>
                <a:rPr lang="it-IT" dirty="0"/>
                <a:t> domain </a:t>
              </a:r>
              <a:r>
                <a:rPr lang="it-IT" dirty="0" err="1"/>
                <a:t>logic</a:t>
              </a:r>
              <a:endParaRPr lang="it-IT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receiving</a:t>
              </a:r>
              <a:r>
                <a:rPr lang="it-IT" dirty="0"/>
                <a:t> a </a:t>
              </a:r>
              <a:r>
                <a:rPr lang="it-IT" dirty="0" err="1"/>
                <a:t>request</a:t>
              </a:r>
              <a:endParaRPr lang="it-IT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err="1"/>
                <a:t>applying</a:t>
              </a:r>
              <a:r>
                <a:rPr lang="it-IT" dirty="0"/>
                <a:t> </a:t>
              </a:r>
              <a:r>
                <a:rPr lang="it-IT" dirty="0" err="1"/>
                <a:t>logic</a:t>
              </a:r>
              <a:r>
                <a:rPr lang="it-IT" dirty="0"/>
                <a:t> and </a:t>
              </a:r>
              <a:r>
                <a:rPr lang="it-IT" dirty="0" err="1"/>
                <a:t>producing</a:t>
              </a:r>
              <a:r>
                <a:rPr lang="it-IT" dirty="0"/>
                <a:t> a </a:t>
              </a:r>
              <a:r>
                <a:rPr lang="it-IT" dirty="0" err="1"/>
                <a:t>response</a:t>
              </a:r>
              <a:endParaRPr lang="it-IT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/>
            </a:p>
            <a:p>
              <a:endParaRPr lang="it-IT" dirty="0"/>
            </a:p>
            <a:p>
              <a:r>
                <a:rPr lang="it-IT" dirty="0" err="1"/>
                <a:t>Most</a:t>
              </a:r>
              <a:r>
                <a:rPr lang="it-IT" dirty="0"/>
                <a:t> </a:t>
              </a:r>
              <a:r>
                <a:rPr lang="it-IT" dirty="0" err="1"/>
                <a:t>used</a:t>
              </a:r>
              <a:r>
                <a:rPr lang="it-IT" dirty="0"/>
                <a:t> </a:t>
              </a:r>
              <a:r>
                <a:rPr lang="it-IT" dirty="0" err="1"/>
                <a:t>protocols</a:t>
              </a:r>
              <a:r>
                <a:rPr lang="it-IT" dirty="0"/>
                <a:t> are HTTP </a:t>
              </a:r>
              <a:r>
                <a:rPr lang="it-IT" dirty="0" err="1"/>
                <a:t>request-response</a:t>
              </a:r>
              <a:r>
                <a:rPr lang="it-IT" dirty="0"/>
                <a:t> and </a:t>
              </a:r>
              <a:r>
                <a:rPr lang="it-IT" dirty="0" err="1"/>
                <a:t>lightweight</a:t>
              </a:r>
              <a:r>
                <a:rPr lang="it-IT" dirty="0"/>
                <a:t> </a:t>
              </a:r>
              <a:r>
                <a:rPr lang="it-IT" dirty="0" err="1"/>
                <a:t>messaging</a:t>
              </a:r>
              <a:r>
                <a:rPr lang="it-IT" dirty="0"/>
                <a:t>.</a:t>
              </a:r>
            </a:p>
          </p:txBody>
        </p:sp>
        <p:pic>
          <p:nvPicPr>
            <p:cNvPr id="15" name="Elemento grafico 14">
              <a:extLst>
                <a:ext uri="{FF2B5EF4-FFF2-40B4-BE49-F238E27FC236}">
                  <a16:creationId xmlns:a16="http://schemas.microsoft.com/office/drawing/2014/main" id="{7BA0454E-B85C-3C49-BD96-6A0F4062C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68408" y="5434834"/>
              <a:ext cx="837416" cy="837416"/>
            </a:xfrm>
            <a:prstGeom prst="rect">
              <a:avLst/>
            </a:prstGeom>
          </p:spPr>
        </p:pic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995AFD76-7A78-9548-977B-572E0C80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16480" y="4088062"/>
              <a:ext cx="1213534" cy="1213534"/>
            </a:xfrm>
            <a:prstGeom prst="rect">
              <a:avLst/>
            </a:prstGeom>
          </p:spPr>
        </p:pic>
      </p:grp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84E12CCF-372D-5848-BD9F-A96758462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2532" y="822289"/>
            <a:ext cx="1979343" cy="19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A78253-96A4-F148-99B1-752081C5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Microservices | Federico Peruzzi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3BFDEF-25C4-DD43-9D73-8E60343C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A797-3D9B-B147-83EF-E89FB855454B}" type="slidenum">
              <a:rPr lang="it-IT" smtClean="0"/>
              <a:t>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54E4E70-9D8B-C843-AAA5-2C6BB070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33" y="4364098"/>
            <a:ext cx="610349" cy="342813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6321063-714A-F74D-BAFE-9C6C531CA35D}"/>
              </a:ext>
            </a:extLst>
          </p:cNvPr>
          <p:cNvSpPr/>
          <p:nvPr/>
        </p:nvSpPr>
        <p:spPr>
          <a:xfrm>
            <a:off x="2025206" y="3625831"/>
            <a:ext cx="1296144" cy="177208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B9D56F5-F1A5-4C47-A326-B48B86D31EB2}"/>
              </a:ext>
            </a:extLst>
          </p:cNvPr>
          <p:cNvSpPr txBox="1">
            <a:spLocks/>
          </p:cNvSpPr>
          <p:nvPr/>
        </p:nvSpPr>
        <p:spPr>
          <a:xfrm>
            <a:off x="291471" y="76657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it-IT" cap="all" dirty="0" err="1">
                <a:solidFill>
                  <a:schemeClr val="accent5"/>
                </a:solidFill>
                <a:latin typeface="+mn-lt"/>
              </a:rPr>
              <a:t>Decentralized</a:t>
            </a:r>
            <a:r>
              <a:rPr lang="it-IT" cap="al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it-IT" cap="all" dirty="0" err="1">
                <a:solidFill>
                  <a:schemeClr val="accent5"/>
                </a:solidFill>
                <a:latin typeface="+mn-lt"/>
              </a:rPr>
              <a:t>Governance</a:t>
            </a:r>
            <a:endParaRPr lang="it-IT" cap="all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B6F962-631C-6E43-A0B0-91B46F95039B}"/>
              </a:ext>
            </a:extLst>
          </p:cNvPr>
          <p:cNvSpPr txBox="1"/>
          <p:nvPr/>
        </p:nvSpPr>
        <p:spPr>
          <a:xfrm>
            <a:off x="291471" y="5999511"/>
            <a:ext cx="1124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apogee</a:t>
            </a:r>
            <a:r>
              <a:rPr lang="it-IT" dirty="0"/>
              <a:t> of </a:t>
            </a:r>
            <a:r>
              <a:rPr lang="it-IT" dirty="0" err="1"/>
              <a:t>decentralised</a:t>
            </a:r>
            <a:r>
              <a:rPr lang="it-IT" dirty="0"/>
              <a:t> </a:t>
            </a:r>
            <a:r>
              <a:rPr lang="it-IT" dirty="0" err="1"/>
              <a:t>governance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build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/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principle</a:t>
            </a:r>
            <a:r>
              <a:rPr lang="it-IT" dirty="0"/>
              <a:t> </a:t>
            </a:r>
            <a:r>
              <a:rPr lang="it-IT" dirty="0" err="1"/>
              <a:t>popularised</a:t>
            </a:r>
            <a:r>
              <a:rPr lang="it-IT" dirty="0"/>
              <a:t> by Amazon.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E96B13F-F7B0-E645-8609-6F10B0619CC2}"/>
              </a:ext>
            </a:extLst>
          </p:cNvPr>
          <p:cNvGrpSpPr/>
          <p:nvPr/>
        </p:nvGrpSpPr>
        <p:grpSpPr>
          <a:xfrm>
            <a:off x="291471" y="581304"/>
            <a:ext cx="11678513" cy="2982984"/>
            <a:chOff x="291471" y="581304"/>
            <a:chExt cx="11678513" cy="2982984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DA07903-9D1D-F841-8979-B13ABFC04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71" y="1181557"/>
              <a:ext cx="2204129" cy="2204129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42CD075-01FD-9A4B-88F5-157B7CF0F32E}"/>
                </a:ext>
              </a:extLst>
            </p:cNvPr>
            <p:cNvSpPr txBox="1"/>
            <p:nvPr/>
          </p:nvSpPr>
          <p:spPr>
            <a:xfrm>
              <a:off x="2737055" y="1098170"/>
              <a:ext cx="7319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 err="1"/>
                <a:t>Not</a:t>
              </a:r>
              <a:r>
                <a:rPr lang="it-IT" i="1" dirty="0"/>
                <a:t> </a:t>
              </a:r>
              <a:r>
                <a:rPr lang="it-IT" i="1" dirty="0" err="1"/>
                <a:t>every</a:t>
              </a:r>
              <a:r>
                <a:rPr lang="it-IT" i="1" dirty="0"/>
                <a:t> </a:t>
              </a:r>
              <a:r>
                <a:rPr lang="it-IT" i="1" dirty="0" err="1"/>
                <a:t>problem</a:t>
              </a:r>
              <a:r>
                <a:rPr lang="it-IT" i="1" dirty="0"/>
                <a:t> </a:t>
              </a:r>
              <a:r>
                <a:rPr lang="it-IT" i="1" dirty="0" err="1"/>
                <a:t>is</a:t>
              </a:r>
              <a:r>
                <a:rPr lang="it-IT" i="1" dirty="0"/>
                <a:t> a </a:t>
              </a:r>
              <a:r>
                <a:rPr lang="it-IT" i="1" dirty="0" err="1"/>
                <a:t>nail</a:t>
              </a:r>
              <a:r>
                <a:rPr lang="it-IT" i="1" dirty="0"/>
                <a:t> and </a:t>
              </a:r>
              <a:r>
                <a:rPr lang="it-IT" i="1" dirty="0" err="1"/>
                <a:t>not</a:t>
              </a:r>
              <a:r>
                <a:rPr lang="it-IT" i="1" dirty="0"/>
                <a:t> </a:t>
              </a:r>
              <a:r>
                <a:rPr lang="it-IT" i="1" dirty="0" err="1"/>
                <a:t>every</a:t>
              </a:r>
              <a:r>
                <a:rPr lang="it-IT" i="1" dirty="0"/>
                <a:t> </a:t>
              </a:r>
              <a:r>
                <a:rPr lang="it-IT" i="1" dirty="0" err="1"/>
                <a:t>solution</a:t>
              </a:r>
              <a:r>
                <a:rPr lang="it-IT" i="1" dirty="0"/>
                <a:t> a </a:t>
              </a:r>
              <a:r>
                <a:rPr lang="it-IT" i="1" dirty="0" err="1"/>
                <a:t>hammer</a:t>
              </a:r>
              <a:r>
                <a:rPr lang="it-IT" i="1" dirty="0"/>
                <a:t>!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C43266F-96EC-A44F-B502-BEAE5270AE1C}"/>
                </a:ext>
              </a:extLst>
            </p:cNvPr>
            <p:cNvSpPr txBox="1"/>
            <p:nvPr/>
          </p:nvSpPr>
          <p:spPr>
            <a:xfrm>
              <a:off x="2737055" y="1501550"/>
              <a:ext cx="737498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By </a:t>
              </a:r>
              <a:r>
                <a:rPr lang="it-IT" dirty="0" err="1"/>
                <a:t>having</a:t>
              </a:r>
              <a:r>
                <a:rPr lang="it-IT" dirty="0"/>
                <a:t> the </a:t>
              </a:r>
              <a:r>
                <a:rPr lang="it-IT" dirty="0" err="1"/>
                <a:t>application</a:t>
              </a:r>
              <a:r>
                <a:rPr lang="it-IT" dirty="0"/>
                <a:t> </a:t>
              </a:r>
              <a:r>
                <a:rPr lang="it-IT" dirty="0" err="1"/>
                <a:t>splitted</a:t>
              </a:r>
              <a:r>
                <a:rPr lang="it-IT" dirty="0"/>
                <a:t> out </a:t>
              </a:r>
              <a:r>
                <a:rPr lang="it-IT" dirty="0" err="1"/>
                <a:t>into</a:t>
              </a:r>
              <a:r>
                <a:rPr lang="it-IT" dirty="0"/>
                <a:t> </a:t>
              </a:r>
              <a:r>
                <a:rPr lang="it-IT" dirty="0" err="1"/>
                <a:t>services</a:t>
              </a:r>
              <a:r>
                <a:rPr lang="it-IT" dirty="0"/>
                <a:t> </a:t>
              </a:r>
              <a:r>
                <a:rPr lang="it-IT" dirty="0" err="1"/>
                <a:t>we</a:t>
              </a:r>
              <a:r>
                <a:rPr lang="it-IT" dirty="0"/>
                <a:t> </a:t>
              </a:r>
              <a:r>
                <a:rPr lang="it-IT" dirty="0" err="1"/>
                <a:t>have</a:t>
              </a:r>
              <a:r>
                <a:rPr lang="it-IT" dirty="0"/>
                <a:t> a </a:t>
              </a:r>
              <a:r>
                <a:rPr lang="it-IT" dirty="0" err="1"/>
                <a:t>choice</a:t>
              </a:r>
              <a:r>
                <a:rPr lang="it-IT" dirty="0"/>
                <a:t> </a:t>
              </a:r>
              <a:r>
                <a:rPr lang="it-IT" dirty="0" err="1"/>
                <a:t>when</a:t>
              </a:r>
              <a:r>
                <a:rPr lang="it-IT" dirty="0"/>
                <a:t> building </a:t>
              </a:r>
              <a:r>
                <a:rPr lang="it-IT" dirty="0" err="1"/>
                <a:t>each</a:t>
              </a:r>
              <a:r>
                <a:rPr lang="it-IT" dirty="0"/>
                <a:t> of </a:t>
              </a:r>
              <a:r>
                <a:rPr lang="it-IT" dirty="0" err="1"/>
                <a:t>them</a:t>
              </a:r>
              <a:r>
                <a:rPr lang="it-IT" dirty="0"/>
                <a:t>.</a:t>
              </a:r>
              <a:br>
                <a:rPr lang="it-IT" dirty="0"/>
              </a:br>
              <a:br>
                <a:rPr lang="it-IT" dirty="0"/>
              </a:br>
              <a:r>
                <a:rPr lang="it-IT" u="sng" dirty="0"/>
                <a:t>Of </a:t>
              </a:r>
              <a:r>
                <a:rPr lang="it-IT" u="sng" dirty="0" err="1"/>
                <a:t>course</a:t>
              </a:r>
              <a:r>
                <a:rPr lang="it-IT" dirty="0"/>
                <a:t>, just </a:t>
              </a:r>
              <a:r>
                <a:rPr lang="it-IT" dirty="0" err="1"/>
                <a:t>because</a:t>
              </a:r>
              <a:r>
                <a:rPr lang="it-IT" dirty="0"/>
                <a:t> </a:t>
              </a:r>
              <a:r>
                <a:rPr lang="it-IT" dirty="0" err="1"/>
                <a:t>you</a:t>
              </a:r>
              <a:r>
                <a:rPr lang="it-IT" dirty="0"/>
                <a:t> can do </a:t>
              </a:r>
              <a:r>
                <a:rPr lang="it-IT" dirty="0" err="1"/>
                <a:t>something</a:t>
              </a:r>
              <a:r>
                <a:rPr lang="it-IT" dirty="0"/>
                <a:t>, </a:t>
              </a:r>
              <a:r>
                <a:rPr lang="it-IT" dirty="0" err="1"/>
                <a:t>doesn't</a:t>
              </a:r>
              <a:r>
                <a:rPr lang="it-IT" dirty="0"/>
                <a:t> </a:t>
              </a:r>
              <a:r>
                <a:rPr lang="it-IT" dirty="0" err="1"/>
                <a:t>mean</a:t>
              </a:r>
              <a:r>
                <a:rPr lang="it-IT" dirty="0"/>
                <a:t> </a:t>
              </a:r>
              <a:r>
                <a:rPr lang="it-IT" dirty="0" err="1"/>
                <a:t>you</a:t>
              </a:r>
              <a:r>
                <a:rPr lang="it-IT" dirty="0"/>
                <a:t> </a:t>
              </a:r>
              <a:r>
                <a:rPr lang="it-IT" dirty="0" err="1"/>
                <a:t>should</a:t>
              </a:r>
              <a:r>
                <a:rPr lang="it-IT" dirty="0"/>
                <a:t>.</a:t>
              </a:r>
            </a:p>
          </p:txBody>
        </p: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35714822-1797-1943-A017-01484ACB6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848" y="921045"/>
              <a:ext cx="519691" cy="708670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06DC7BBF-7B70-F147-BB57-25CCA10A4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3402" y="1815343"/>
              <a:ext cx="846582" cy="846582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0031A63F-7C3A-C647-BEE1-E7DA7B08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3927" y="2662588"/>
              <a:ext cx="1474169" cy="901700"/>
            </a:xfrm>
            <a:prstGeom prst="rect">
              <a:avLst/>
            </a:prstGeom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5DE39A4-203E-2644-BC7F-5B65B710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7917" y="1796918"/>
              <a:ext cx="722573" cy="812304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085AF58F-F8D4-6A42-B50E-B5E05BD7F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4293" y="581304"/>
              <a:ext cx="1943142" cy="1340768"/>
            </a:xfrm>
            <a:prstGeom prst="rect">
              <a:avLst/>
            </a:prstGeom>
          </p:spPr>
        </p:pic>
      </p:grp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4480A5B6-FF3E-854C-99FA-AEB0A0E053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8694" y="3864515"/>
            <a:ext cx="277882" cy="277882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7B1F7F0A-56BD-8241-9718-259AE8007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8694" y="4396805"/>
            <a:ext cx="277882" cy="277882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0C809D6E-C1BD-314A-B3A9-614FFC369BB0}"/>
              </a:ext>
            </a:extLst>
          </p:cNvPr>
          <p:cNvGrpSpPr/>
          <p:nvPr/>
        </p:nvGrpSpPr>
        <p:grpSpPr>
          <a:xfrm>
            <a:off x="3789893" y="3091110"/>
            <a:ext cx="1158636" cy="1158636"/>
            <a:chOff x="2365293" y="3865632"/>
            <a:chExt cx="1158636" cy="1158636"/>
          </a:xfrm>
        </p:grpSpPr>
        <p:sp>
          <p:nvSpPr>
            <p:cNvPr id="22" name="Cilindro 21">
              <a:extLst>
                <a:ext uri="{FF2B5EF4-FFF2-40B4-BE49-F238E27FC236}">
                  <a16:creationId xmlns:a16="http://schemas.microsoft.com/office/drawing/2014/main" id="{41EC2F69-8F4C-3345-B669-05CE7524F1AA}"/>
                </a:ext>
              </a:extLst>
            </p:cNvPr>
            <p:cNvSpPr/>
            <p:nvPr/>
          </p:nvSpPr>
          <p:spPr>
            <a:xfrm>
              <a:off x="2764591" y="4126270"/>
              <a:ext cx="360040" cy="467353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2F18B5F4-86C7-7244-BE4B-B8716C9E1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293" y="3865632"/>
              <a:ext cx="1158636" cy="1158636"/>
            </a:xfrm>
            <a:prstGeom prst="rect">
              <a:avLst/>
            </a:prstGeom>
          </p:spPr>
        </p:pic>
      </p:grp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001E27D-2A50-0F41-B49D-EDEAD25865E0}"/>
              </a:ext>
            </a:extLst>
          </p:cNvPr>
          <p:cNvSpPr/>
          <p:nvPr/>
        </p:nvSpPr>
        <p:spPr>
          <a:xfrm>
            <a:off x="6970951" y="5047747"/>
            <a:ext cx="575952" cy="44605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5486B975-4D21-9B43-AFE5-11989303D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22" y="4937120"/>
            <a:ext cx="946717" cy="65323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0B44CDF9-D706-414E-95D1-75C096FF2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87" y="4007960"/>
            <a:ext cx="1316036" cy="908065"/>
          </a:xfrm>
          <a:prstGeom prst="rect">
            <a:avLst/>
          </a:prstGeom>
        </p:spPr>
      </p:pic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1E821585-5B12-1249-877C-04DC5B60EF87}"/>
              </a:ext>
            </a:extLst>
          </p:cNvPr>
          <p:cNvSpPr/>
          <p:nvPr/>
        </p:nvSpPr>
        <p:spPr>
          <a:xfrm>
            <a:off x="6971634" y="3648286"/>
            <a:ext cx="575952" cy="44605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3B4C9D7-33DE-4A42-A277-7E84A1FA2855}"/>
              </a:ext>
            </a:extLst>
          </p:cNvPr>
          <p:cNvCxnSpPr>
            <a:cxnSpLocks/>
          </p:cNvCxnSpPr>
          <p:nvPr/>
        </p:nvCxnSpPr>
        <p:spPr>
          <a:xfrm flipV="1">
            <a:off x="3384548" y="3738653"/>
            <a:ext cx="665728" cy="222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F124146F-9196-4A4B-BF72-1EA9FF16B823}"/>
              </a:ext>
            </a:extLst>
          </p:cNvPr>
          <p:cNvCxnSpPr>
            <a:cxnSpLocks/>
          </p:cNvCxnSpPr>
          <p:nvPr/>
        </p:nvCxnSpPr>
        <p:spPr>
          <a:xfrm flipV="1">
            <a:off x="3373863" y="4345622"/>
            <a:ext cx="685849" cy="149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0D34A54-7EF2-F843-A100-DC680B23308F}"/>
              </a:ext>
            </a:extLst>
          </p:cNvPr>
          <p:cNvCxnSpPr>
            <a:cxnSpLocks/>
          </p:cNvCxnSpPr>
          <p:nvPr/>
        </p:nvCxnSpPr>
        <p:spPr>
          <a:xfrm>
            <a:off x="3393394" y="4983527"/>
            <a:ext cx="637351" cy="290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F1577CC5-A05A-0C42-B251-A3416D394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88" y="3737898"/>
            <a:ext cx="518580" cy="317198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10FADD22-3EB5-204F-B2C8-17F4BFE46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73" y="4379570"/>
            <a:ext cx="610349" cy="342813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2E93D572-FDF1-B949-83B2-410DC3B603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81" y="4531796"/>
            <a:ext cx="370880" cy="370880"/>
          </a:xfrm>
          <a:prstGeom prst="rect">
            <a:avLst/>
          </a:prstGeom>
        </p:spPr>
      </p:pic>
      <p:sp>
        <p:nvSpPr>
          <p:cNvPr id="34" name="Cilindro 33">
            <a:extLst>
              <a:ext uri="{FF2B5EF4-FFF2-40B4-BE49-F238E27FC236}">
                <a16:creationId xmlns:a16="http://schemas.microsoft.com/office/drawing/2014/main" id="{241C78EC-65D5-0C43-AE43-21EE22DB0A11}"/>
              </a:ext>
            </a:extLst>
          </p:cNvPr>
          <p:cNvSpPr/>
          <p:nvPr/>
        </p:nvSpPr>
        <p:spPr>
          <a:xfrm>
            <a:off x="4180020" y="5120449"/>
            <a:ext cx="360040" cy="467353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ilindro 34">
            <a:extLst>
              <a:ext uri="{FF2B5EF4-FFF2-40B4-BE49-F238E27FC236}">
                <a16:creationId xmlns:a16="http://schemas.microsoft.com/office/drawing/2014/main" id="{3880DD89-431D-6445-9828-800E47A4A62C}"/>
              </a:ext>
            </a:extLst>
          </p:cNvPr>
          <p:cNvSpPr/>
          <p:nvPr/>
        </p:nvSpPr>
        <p:spPr>
          <a:xfrm>
            <a:off x="4175792" y="3966775"/>
            <a:ext cx="360040" cy="467353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D17233C4-CE92-AE46-98B0-BB5FEED51B98}"/>
              </a:ext>
            </a:extLst>
          </p:cNvPr>
          <p:cNvCxnSpPr>
            <a:cxnSpLocks/>
          </p:cNvCxnSpPr>
          <p:nvPr/>
        </p:nvCxnSpPr>
        <p:spPr>
          <a:xfrm>
            <a:off x="3373435" y="4549997"/>
            <a:ext cx="686277" cy="124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7E4DB4B4-2614-B646-9FF3-4CAF38A0434D}"/>
              </a:ext>
            </a:extLst>
          </p:cNvPr>
          <p:cNvGrpSpPr/>
          <p:nvPr/>
        </p:nvGrpSpPr>
        <p:grpSpPr>
          <a:xfrm>
            <a:off x="8417652" y="3321206"/>
            <a:ext cx="1158636" cy="1158636"/>
            <a:chOff x="2365293" y="3865632"/>
            <a:chExt cx="1158636" cy="1158636"/>
          </a:xfrm>
        </p:grpSpPr>
        <p:sp>
          <p:nvSpPr>
            <p:cNvPr id="38" name="Cilindro 37">
              <a:extLst>
                <a:ext uri="{FF2B5EF4-FFF2-40B4-BE49-F238E27FC236}">
                  <a16:creationId xmlns:a16="http://schemas.microsoft.com/office/drawing/2014/main" id="{F72E5181-AFA0-2144-A8A0-36100AD8BA3A}"/>
                </a:ext>
              </a:extLst>
            </p:cNvPr>
            <p:cNvSpPr/>
            <p:nvPr/>
          </p:nvSpPr>
          <p:spPr>
            <a:xfrm>
              <a:off x="2764591" y="4126270"/>
              <a:ext cx="360040" cy="467353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08BA04E4-3212-E04A-89E5-43C4ED013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293" y="3865632"/>
              <a:ext cx="1158636" cy="1158636"/>
            </a:xfrm>
            <a:prstGeom prst="rect">
              <a:avLst/>
            </a:prstGeom>
          </p:spPr>
        </p:pic>
      </p:grp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1CC729ED-EB0E-1443-968E-EFD51A529DAE}"/>
              </a:ext>
            </a:extLst>
          </p:cNvPr>
          <p:cNvCxnSpPr>
            <a:cxnSpLocks/>
          </p:cNvCxnSpPr>
          <p:nvPr/>
        </p:nvCxnSpPr>
        <p:spPr>
          <a:xfrm flipV="1">
            <a:off x="7724180" y="3846716"/>
            <a:ext cx="882211" cy="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47C89942-ECAD-5840-9B0A-CB843F0C3CC6}"/>
              </a:ext>
            </a:extLst>
          </p:cNvPr>
          <p:cNvCxnSpPr>
            <a:cxnSpLocks/>
          </p:cNvCxnSpPr>
          <p:nvPr/>
        </p:nvCxnSpPr>
        <p:spPr>
          <a:xfrm>
            <a:off x="7459329" y="4530311"/>
            <a:ext cx="3688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B12EC6A5-B745-6E48-B0D1-ACD042CCB267}"/>
              </a:ext>
            </a:extLst>
          </p:cNvPr>
          <p:cNvCxnSpPr>
            <a:cxnSpLocks/>
          </p:cNvCxnSpPr>
          <p:nvPr/>
        </p:nvCxnSpPr>
        <p:spPr>
          <a:xfrm flipV="1">
            <a:off x="7724180" y="5288158"/>
            <a:ext cx="914519" cy="1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9AFB6353-5F04-4544-B50D-C8705A86C6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84" y="4344871"/>
            <a:ext cx="370880" cy="370880"/>
          </a:xfrm>
          <a:prstGeom prst="rect">
            <a:avLst/>
          </a:prstGeom>
        </p:spPr>
      </p:pic>
      <p:sp>
        <p:nvSpPr>
          <p:cNvPr id="44" name="Cilindro 43">
            <a:extLst>
              <a:ext uri="{FF2B5EF4-FFF2-40B4-BE49-F238E27FC236}">
                <a16:creationId xmlns:a16="http://schemas.microsoft.com/office/drawing/2014/main" id="{F34F0AC5-E8AB-4649-AE08-413CBBCF59A8}"/>
              </a:ext>
            </a:extLst>
          </p:cNvPr>
          <p:cNvSpPr/>
          <p:nvPr/>
        </p:nvSpPr>
        <p:spPr>
          <a:xfrm>
            <a:off x="8869057" y="5057435"/>
            <a:ext cx="360040" cy="467353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ilindro 44">
            <a:extLst>
              <a:ext uri="{FF2B5EF4-FFF2-40B4-BE49-F238E27FC236}">
                <a16:creationId xmlns:a16="http://schemas.microsoft.com/office/drawing/2014/main" id="{2EAD9C3F-136F-5147-BAE6-6D373741E801}"/>
              </a:ext>
            </a:extLst>
          </p:cNvPr>
          <p:cNvSpPr/>
          <p:nvPr/>
        </p:nvSpPr>
        <p:spPr>
          <a:xfrm>
            <a:off x="7937774" y="4349470"/>
            <a:ext cx="290282" cy="346833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FEB8485D-6D86-BB47-BC1B-F9A356ECA681}"/>
              </a:ext>
            </a:extLst>
          </p:cNvPr>
          <p:cNvCxnSpPr>
            <a:cxnSpLocks/>
          </p:cNvCxnSpPr>
          <p:nvPr/>
        </p:nvCxnSpPr>
        <p:spPr>
          <a:xfrm>
            <a:off x="8296600" y="4530311"/>
            <a:ext cx="3097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512C952-CD68-4B41-A624-AD1DAA14DAAC}"/>
              </a:ext>
            </a:extLst>
          </p:cNvPr>
          <p:cNvCxnSpPr>
            <a:cxnSpLocks/>
          </p:cNvCxnSpPr>
          <p:nvPr/>
        </p:nvCxnSpPr>
        <p:spPr>
          <a:xfrm>
            <a:off x="8969695" y="4519266"/>
            <a:ext cx="3097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ccia destra con strisce 47">
            <a:extLst>
              <a:ext uri="{FF2B5EF4-FFF2-40B4-BE49-F238E27FC236}">
                <a16:creationId xmlns:a16="http://schemas.microsoft.com/office/drawing/2014/main" id="{F7442E11-9123-D547-8215-479BC8538B91}"/>
              </a:ext>
            </a:extLst>
          </p:cNvPr>
          <p:cNvSpPr/>
          <p:nvPr/>
        </p:nvSpPr>
        <p:spPr>
          <a:xfrm>
            <a:off x="5373886" y="4269555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747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gno">
  <a:themeElements>
    <a:clrScheme name="Legn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gno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gn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{DE1701AF-CCC2-464C-B431-594A8319FCE3}tf10001070</Template>
  <TotalTime>82</TotalTime>
  <Words>6559</Words>
  <Application>Microsoft Macintosh PowerPoint</Application>
  <PresentationFormat>Widescreen</PresentationFormat>
  <Paragraphs>690</Paragraphs>
  <Slides>48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6" baseType="lpstr">
      <vt:lpstr>Arial</vt:lpstr>
      <vt:lpstr>Calibri</vt:lpstr>
      <vt:lpstr>Rockwell</vt:lpstr>
      <vt:lpstr>Rockwell Condensed</vt:lpstr>
      <vt:lpstr>Rockwell Extra Bold</vt:lpstr>
      <vt:lpstr>Verdana</vt:lpstr>
      <vt:lpstr>Wingdings</vt:lpstr>
      <vt:lpstr>Legno</vt:lpstr>
      <vt:lpstr>Microservices</vt:lpstr>
      <vt:lpstr>Presentazione standard di PowerPoint</vt:lpstr>
      <vt:lpstr>What is a microservice architecture?</vt:lpstr>
      <vt:lpstr>Componentization via Services</vt:lpstr>
      <vt:lpstr>Organized around Business Capabilities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</vt:lpstr>
    </vt:vector>
  </TitlesOfParts>
  <Manager>Peruzzi, Federico</Manager>
  <Company>My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Starter Kit</dc:title>
  <dc:subject>Microservices</dc:subject>
  <dc:creator>Peruzzi, Federico</dc:creator>
  <cp:keywords/>
  <dc:description/>
  <cp:lastModifiedBy>Peruzzi, Federico</cp:lastModifiedBy>
  <cp:revision>12</cp:revision>
  <dcterms:created xsi:type="dcterms:W3CDTF">2020-03-09T13:19:14Z</dcterms:created>
  <dcterms:modified xsi:type="dcterms:W3CDTF">2020-04-16T17:32:41Z</dcterms:modified>
  <cp:category>Courses</cp:category>
</cp:coreProperties>
</file>